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4" r:id="rId1"/>
  </p:sldMasterIdLst>
  <p:notesMasterIdLst>
    <p:notesMasterId r:id="rId18"/>
  </p:notesMasterIdLst>
  <p:sldIdLst>
    <p:sldId id="276" r:id="rId2"/>
    <p:sldId id="256" r:id="rId3"/>
    <p:sldId id="281" r:id="rId4"/>
    <p:sldId id="257" r:id="rId5"/>
    <p:sldId id="264" r:id="rId6"/>
    <p:sldId id="266" r:id="rId7"/>
    <p:sldId id="273" r:id="rId8"/>
    <p:sldId id="267" r:id="rId9"/>
    <p:sldId id="268" r:id="rId10"/>
    <p:sldId id="269" r:id="rId11"/>
    <p:sldId id="275" r:id="rId12"/>
    <p:sldId id="265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33" autoAdjust="0"/>
  </p:normalViewPr>
  <p:slideViewPr>
    <p:cSldViewPr snapToGrid="0" snapToObjects="1">
      <p:cViewPr varScale="1">
        <p:scale>
          <a:sx n="191" d="100"/>
          <a:sy n="191" d="100"/>
        </p:scale>
        <p:origin x="-2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DDDBB7-F178-EC40-B56A-D8C30F4DEBA8}" type="datetimeFigureOut">
              <a:rPr lang="it-IT"/>
              <a:pPr>
                <a:defRPr/>
              </a:pPr>
              <a:t>12/01/15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994FAA-2CAA-7A45-9F3A-44A74140939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445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F02D0F-FCAE-284A-991F-928536A86FEF}" type="slidenum">
              <a:rPr lang="it-IT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F02D0F-FCAE-284A-991F-928536A86FEF}" type="slidenum">
              <a:rPr lang="it-IT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3F85D-DA18-1D48-ACB1-73B655E618F5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CBF8-0CF2-204C-AFF0-395FC6D45F87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187AE-9784-E04D-B056-5D81BEC5056C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592E9-DDB3-AA47-A107-D8B693A6A37B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58CA7-65AF-274C-AF69-D499F97A9F4C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A7CB2-6BF5-0944-B7AC-58C3B1331056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fld id="{921B91A5-9D69-D448-BD21-FF4332044798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fld id="{F37880C2-40F4-BC44-A8DE-46657516BB9D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A5129-62B1-D942-A629-979B9F099230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3F85D-DA18-1D48-ACB1-73B655E618F5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CBF8-0CF2-204C-AFF0-395FC6D45F87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B3F85D-DA18-1D48-ACB1-73B655E618F5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CBF8-0CF2-204C-AFF0-395FC6D45F87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B3F85D-DA18-1D48-ACB1-73B655E618F5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CBF8-0CF2-204C-AFF0-395FC6D45F87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>
              <a:defRPr/>
            </a:pPr>
            <a:fld id="{CAB3F85D-DA18-1D48-ACB1-73B655E618F5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CBF8-0CF2-204C-AFF0-395FC6D45F87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0277A-FC65-1B4C-A032-261F1DA13DCB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248BC-E8EC-DF41-A1C4-13E6C7EA57D6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D1106-D042-E944-A079-9875657938D9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0CF31-2270-4844-BED9-6548BE90739A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DB6BF-D04F-E749-BAD6-F85A045B1099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F1527-E5E8-DA41-97E2-626B6646617A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3F85D-DA18-1D48-ACB1-73B655E618F5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CBF8-0CF2-204C-AFF0-395FC6D45F87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AB3F85D-DA18-1D48-ACB1-73B655E618F5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FADC5-5473-434D-896E-473CA6997B77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FFC03-376F-5D45-8BF5-87C062374AC3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259B7-4129-384B-962B-D942CF817C52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A8F00-95AF-8043-B5B8-BC805A6BCE17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3F85D-DA18-1D48-ACB1-73B655E618F5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>
              <a:defRPr/>
            </a:pPr>
            <a:fld id="{3843CBF8-0CF2-204C-AFF0-395FC6D45F87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3F85D-DA18-1D48-ACB1-73B655E618F5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CBF8-0CF2-204C-AFF0-395FC6D45F87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CAB3F85D-DA18-1D48-ACB1-73B655E618F5}" type="datetimeFigureOut">
              <a:rPr lang="en-US" smtClean="0"/>
              <a:pPr>
                <a:defRPr/>
              </a:pPr>
              <a:t>12/01/15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43CBF8-0CF2-204C-AFF0-395FC6D45F87}" type="slidenum">
              <a:rPr lang="en-US" smtClean="0"/>
              <a:pPr>
                <a:defRPr/>
              </a:pPr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  <p:sldLayoutId id="2147484897" r:id="rId13"/>
    <p:sldLayoutId id="2147484898" r:id="rId14"/>
    <p:sldLayoutId id="2147484899" r:id="rId15"/>
    <p:sldLayoutId id="2147484900" r:id="rId16"/>
    <p:sldLayoutId id="2147484901" r:id="rId17"/>
    <p:sldLayoutId id="2147484902" r:id="rId18"/>
    <p:sldLayoutId id="2147484903" r:id="rId19"/>
    <p:sldLayoutId id="2147484904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g"/><Relationship Id="rId8" Type="http://schemas.openxmlformats.org/officeDocument/2006/relationships/image" Target="../media/image11.gif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1.gif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000" b="1" dirty="0"/>
              <a:t>ISTITUTO DI ISTRUZIONE</a:t>
            </a:r>
            <a:br>
              <a:rPr lang="pt-BR" sz="2000" b="1" dirty="0"/>
            </a:br>
            <a:r>
              <a:rPr lang="it-IT" sz="2000" b="1" dirty="0"/>
              <a:t> SECONDARIA SUPERIORE	</a:t>
            </a:r>
            <a:r>
              <a:rPr lang="it-IT" sz="2000" dirty="0"/>
              <a:t>	</a:t>
            </a:r>
            <a:br>
              <a:rPr lang="it-IT" sz="2000" dirty="0"/>
            </a:br>
            <a:r>
              <a:rPr lang="it-IT" sz="2000" dirty="0"/>
              <a:t>	“LUIGI  </a:t>
            </a:r>
            <a:r>
              <a:rPr lang="it-IT" sz="2000" dirty="0" smtClean="0"/>
              <a:t>VANVITELLI” Lioni (AV)</a:t>
            </a:r>
            <a:r>
              <a:rPr lang="it-IT" sz="2000" dirty="0"/>
              <a:t>		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666" y="2233876"/>
            <a:ext cx="7556313" cy="414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Presenta</a:t>
            </a:r>
          </a:p>
          <a:p>
            <a:pPr algn="ctr"/>
            <a:r>
              <a:rPr lang="it-IT" sz="3200" dirty="0" smtClean="0">
                <a:solidFill>
                  <a:srgbClr val="800000"/>
                </a:solidFill>
              </a:rPr>
              <a:t>ERASMUSPLUS </a:t>
            </a:r>
          </a:p>
          <a:p>
            <a:pPr algn="ctr"/>
            <a:r>
              <a:rPr lang="it-IT" sz="1600" dirty="0" smtClean="0"/>
              <a:t>Azione chiave: KA2 Cooperazione per l’innovazione e lo scambio di buone pratiche</a:t>
            </a:r>
            <a:br>
              <a:rPr lang="it-IT" sz="1600" dirty="0" smtClean="0"/>
            </a:br>
            <a:endParaRPr lang="it-IT" sz="1600" dirty="0" smtClean="0"/>
          </a:p>
          <a:p>
            <a:pPr algn="ctr"/>
            <a:r>
              <a:rPr lang="it-IT" sz="1600" dirty="0" smtClean="0"/>
              <a:t>Azione: Partenariati strategici per scuole</a:t>
            </a:r>
            <a:endParaRPr lang="it-IT" sz="1600" dirty="0"/>
          </a:p>
          <a:p>
            <a:pPr algn="ctr"/>
            <a:endParaRPr lang="it-IT" sz="1600" dirty="0" smtClean="0"/>
          </a:p>
          <a:p>
            <a:pPr algn="r"/>
            <a:r>
              <a:rPr lang="it-IT" sz="1200" dirty="0" smtClean="0"/>
              <a:t>Il Dirigente Scolastico</a:t>
            </a:r>
            <a:br>
              <a:rPr lang="it-IT" sz="1200" dirty="0" smtClean="0"/>
            </a:br>
            <a:r>
              <a:rPr lang="it-IT" sz="1200" dirty="0" smtClean="0"/>
              <a:t>Prof. Pietro Petrosino</a:t>
            </a:r>
            <a:endParaRPr lang="it-IT" sz="1200" dirty="0"/>
          </a:p>
        </p:txBody>
      </p:sp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0" y="451502"/>
            <a:ext cx="880656" cy="95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Descrizione: emblema_attiv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18" y="397652"/>
            <a:ext cx="547033" cy="5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Descrizione: Document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86" y="1494031"/>
            <a:ext cx="494665" cy="49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18" y="1003938"/>
            <a:ext cx="596900" cy="39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04" y="1466726"/>
            <a:ext cx="521970" cy="521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69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Attività principali</a:t>
            </a:r>
            <a:endParaRPr lang="it-IT" dirty="0">
              <a:solidFill>
                <a:srgbClr val="FABC78"/>
              </a:solidFill>
            </a:endParaRPr>
          </a:p>
          <a:p>
            <a:pPr marL="0" indent="0" algn="ctr">
              <a:buNone/>
              <a:defRPr/>
            </a:pP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it-IT" dirty="0"/>
              <a:t>Durante il progetto, i giovani  parteciperanno ad azioni portate avanti da organizzazioni umanitarie, organizzeranno un evento di beneficenza nella loro area, visiteranno e conosceranno i problemi delle persone escluse dalla società locale. </a:t>
            </a:r>
          </a:p>
          <a:p>
            <a:pPr marL="0" indent="0" algn="just">
              <a:buNone/>
              <a:defRPr/>
            </a:pP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it-IT" dirty="0" smtClean="0"/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                                                   Mobilità</a:t>
            </a:r>
            <a:r>
              <a:rPr lang="it-IT" dirty="0">
                <a:solidFill>
                  <a:srgbClr val="FABC78"/>
                </a:solidFill>
              </a:rPr>
              <a:t/>
            </a:r>
            <a:br>
              <a:rPr lang="it-IT" dirty="0">
                <a:solidFill>
                  <a:srgbClr val="FABC78"/>
                </a:solidFill>
              </a:rPr>
            </a:b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it-IT" b="1" dirty="0" smtClean="0">
                <a:ln w="11430"/>
                <a:solidFill>
                  <a:srgbClr val="FABC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asual"/>
                <a:cs typeface="Apple Casual"/>
              </a:rPr>
              <a:t>Incontri di progetto</a:t>
            </a:r>
            <a:r>
              <a:rPr lang="it-IT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asual"/>
                <a:cs typeface="Apple Casual"/>
              </a:rPr>
              <a:t>:</a:t>
            </a:r>
            <a:br>
              <a:rPr lang="it-IT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asual"/>
                <a:cs typeface="Apple Casual"/>
              </a:rPr>
            </a:br>
            <a:r>
              <a:rPr lang="it-IT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Germania (Dicembre 2014)</a:t>
            </a:r>
            <a:br>
              <a:rPr lang="it-IT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Polonia (Giugno 2016)</a:t>
            </a:r>
            <a:br>
              <a:rPr lang="it-IT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it-IT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Italia (Settembre 2015)</a:t>
            </a: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just">
              <a:buNone/>
              <a:defRPr/>
            </a:pPr>
            <a:r>
              <a:rPr lang="it-IT" dirty="0" smtClean="0"/>
              <a:t>5 </a:t>
            </a: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scambi alunni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/>
              <a:t>6</a:t>
            </a:r>
            <a:r>
              <a:rPr lang="it-IT" dirty="0" smtClean="0"/>
              <a:t> per ogni paese (di cui uno con disabilità) </a:t>
            </a:r>
          </a:p>
          <a:p>
            <a:pPr marL="0" indent="0" algn="just">
              <a:buNone/>
              <a:defRPr/>
            </a:pPr>
            <a:r>
              <a:rPr lang="it-IT" dirty="0" smtClean="0"/>
              <a:t>Totale mobilità alunni: 24</a:t>
            </a:r>
          </a:p>
          <a:p>
            <a:pPr marL="0" indent="0" algn="just">
              <a:buNone/>
              <a:defRPr/>
            </a:pPr>
            <a:r>
              <a:rPr lang="it-IT" dirty="0" smtClean="0"/>
              <a:t>Totale mobilità docenti: 16</a:t>
            </a:r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8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Come nasce il progetto</a:t>
            </a:r>
            <a:br>
              <a:rPr lang="it-IT" dirty="0" smtClean="0">
                <a:solidFill>
                  <a:srgbClr val="FABC78"/>
                </a:solidFill>
              </a:rPr>
            </a:br>
            <a:endParaRPr lang="it-IT" dirty="0" smtClean="0">
              <a:solidFill>
                <a:srgbClr val="FABC78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bg1"/>
                </a:solidFill>
              </a:rPr>
              <a:t>Il progetto è frutto di una collaborazione pregressa con la scuola partner turca in un </a:t>
            </a:r>
            <a:r>
              <a:rPr lang="it-IT" dirty="0" err="1" smtClean="0">
                <a:solidFill>
                  <a:schemeClr val="bg1"/>
                </a:solidFill>
              </a:rPr>
              <a:t>Comenius</a:t>
            </a:r>
            <a:r>
              <a:rPr lang="it-IT" dirty="0" smtClean="0">
                <a:solidFill>
                  <a:schemeClr val="bg1"/>
                </a:solidFill>
              </a:rPr>
              <a:t> 2011-2013 e di una rete di contatti con altre scuole europee.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bg1"/>
                </a:solidFill>
              </a:rPr>
              <a:t>Da un’idea generale, la scuola coordinatrice ha sviluppato il tema, d’intesa con le scuole partner attraverso assidui scambi via e-mail.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Il team di progetto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FFFF"/>
                </a:solidFill>
              </a:rPr>
              <a:t>I docenti coinvolti nella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smtClean="0">
                <a:solidFill>
                  <a:srgbClr val="FFFFFF"/>
                </a:solidFill>
              </a:rPr>
              <a:t>progettazione hanno una lunga esperienza nell’ambito dei progetti </a:t>
            </a:r>
            <a:r>
              <a:rPr lang="it-IT" dirty="0" err="1" smtClean="0">
                <a:solidFill>
                  <a:srgbClr val="FFFFFF"/>
                </a:solidFill>
              </a:rPr>
              <a:t>Socrates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Comenius</a:t>
            </a:r>
            <a:r>
              <a:rPr lang="it-IT" dirty="0">
                <a:solidFill>
                  <a:srgbClr val="FFFFFF"/>
                </a:solidFill>
              </a:rPr>
              <a:t>,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br>
              <a:rPr lang="it-IT" dirty="0" smtClean="0">
                <a:solidFill>
                  <a:srgbClr val="FFFFFF"/>
                </a:solidFill>
              </a:rPr>
            </a:br>
            <a:r>
              <a:rPr lang="it-IT" dirty="0" smtClean="0">
                <a:solidFill>
                  <a:srgbClr val="FFFFFF"/>
                </a:solidFill>
              </a:rPr>
              <a:t>Lingua e LLP. 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FFFF"/>
                </a:solidFill>
              </a:rPr>
              <a:t>Hanno collaborato attivamente, attraverso suggerimenti e proposte, alla stesura del progetto e al suo perfezionamento.</a:t>
            </a:r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0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Criticità di progettazione</a:t>
            </a:r>
          </a:p>
          <a:p>
            <a:pPr algn="ctr">
              <a:defRPr/>
            </a:pPr>
            <a:r>
              <a:rPr lang="it-IT" dirty="0" smtClean="0">
                <a:solidFill>
                  <a:srgbClr val="FFFFFF"/>
                </a:solidFill>
              </a:rPr>
              <a:t>Entrare in relazione collaborativa con i nuovi colleghi partner</a:t>
            </a:r>
          </a:p>
          <a:p>
            <a:pPr algn="ctr">
              <a:defRPr/>
            </a:pPr>
            <a:r>
              <a:rPr lang="it-IT" dirty="0" smtClean="0">
                <a:solidFill>
                  <a:srgbClr val="FFFFFF"/>
                </a:solidFill>
              </a:rPr>
              <a:t>Superare le differenze di opinione sulle proposte avanzate tra i partner</a:t>
            </a:r>
          </a:p>
          <a:p>
            <a:pPr marL="0" indent="0" algn="ctr">
              <a:buNone/>
              <a:defRPr/>
            </a:pPr>
            <a:r>
              <a:rPr lang="it-IT" dirty="0" smtClean="0">
                <a:solidFill>
                  <a:srgbClr val="FFFFFF"/>
                </a:solidFill>
              </a:rPr>
              <a:t>   </a:t>
            </a:r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5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Punti di forza</a:t>
            </a:r>
          </a:p>
          <a:p>
            <a:pPr algn="ctr">
              <a:defRPr/>
            </a:pPr>
            <a:r>
              <a:rPr lang="it-IT" dirty="0" smtClean="0">
                <a:solidFill>
                  <a:srgbClr val="FFFFFF"/>
                </a:solidFill>
              </a:rPr>
              <a:t>La tematica sociale del progetto</a:t>
            </a:r>
          </a:p>
          <a:p>
            <a:pPr algn="ctr">
              <a:defRPr/>
            </a:pPr>
            <a:r>
              <a:rPr lang="it-IT" dirty="0" smtClean="0">
                <a:solidFill>
                  <a:srgbClr val="FFFFFF"/>
                </a:solidFill>
              </a:rPr>
              <a:t>La partecipazione alle mobilità di alunni con bisogni educativi speciali</a:t>
            </a:r>
          </a:p>
          <a:p>
            <a:pPr algn="ctr">
              <a:defRPr/>
            </a:pPr>
            <a:r>
              <a:rPr lang="it-IT" dirty="0" smtClean="0">
                <a:solidFill>
                  <a:srgbClr val="FFFFFF"/>
                </a:solidFill>
              </a:rPr>
              <a:t>La competenza progettuale della scuola coordinatrice</a:t>
            </a:r>
          </a:p>
          <a:p>
            <a:pPr algn="ctr">
              <a:defRPr/>
            </a:pPr>
            <a:r>
              <a:rPr lang="it-IT" dirty="0" smtClean="0">
                <a:solidFill>
                  <a:srgbClr val="FFFFFF"/>
                </a:solidFill>
              </a:rPr>
              <a:t>Ogni punto dell’e-</a:t>
            </a:r>
            <a:r>
              <a:rPr lang="it-IT" dirty="0" err="1" smtClean="0">
                <a:solidFill>
                  <a:srgbClr val="FFFFFF"/>
                </a:solidFill>
              </a:rPr>
              <a:t>form</a:t>
            </a:r>
            <a:r>
              <a:rPr lang="it-IT" dirty="0" smtClean="0">
                <a:solidFill>
                  <a:srgbClr val="FFFFFF"/>
                </a:solidFill>
              </a:rPr>
              <a:t> è stato redatto in modo molto dettagliato, fornendo risposte esaustive ai quesiti </a:t>
            </a:r>
            <a:r>
              <a:rPr lang="it-IT" dirty="0" smtClean="0">
                <a:solidFill>
                  <a:srgbClr val="FFFFFF"/>
                </a:solidFill>
              </a:rPr>
              <a:t>posti, motivando tutte le scelte progettuali.</a:t>
            </a:r>
            <a:endParaRPr lang="it-IT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it-IT" dirty="0" smtClean="0">
              <a:solidFill>
                <a:srgbClr val="FFFFFF"/>
              </a:solidFill>
            </a:endParaRPr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Punti di </a:t>
            </a:r>
            <a:r>
              <a:rPr lang="it-IT" dirty="0" smtClean="0">
                <a:solidFill>
                  <a:srgbClr val="FABC78"/>
                </a:solidFill>
              </a:rPr>
              <a:t>forza</a:t>
            </a:r>
          </a:p>
          <a:p>
            <a:pPr algn="ctr">
              <a:defRPr/>
            </a:pPr>
            <a:r>
              <a:rPr lang="it-IT" dirty="0">
                <a:solidFill>
                  <a:srgbClr val="FFFFFF"/>
                </a:solidFill>
              </a:rPr>
              <a:t>Ampia e circostanziata descrizione delle attività di disseminazione e valutazione del progetto (</a:t>
            </a:r>
            <a:r>
              <a:rPr lang="it-IT" dirty="0" err="1">
                <a:solidFill>
                  <a:srgbClr val="FFFFFF"/>
                </a:solidFill>
              </a:rPr>
              <a:t>Feed</a:t>
            </a:r>
            <a:r>
              <a:rPr lang="it-IT" dirty="0">
                <a:solidFill>
                  <a:srgbClr val="FFFFFF"/>
                </a:solidFill>
              </a:rPr>
              <a:t> back, </a:t>
            </a:r>
            <a:r>
              <a:rPr lang="it-IT" dirty="0" err="1">
                <a:solidFill>
                  <a:srgbClr val="FFFFFF"/>
                </a:solidFill>
              </a:rPr>
              <a:t>Swot</a:t>
            </a:r>
            <a:r>
              <a:rPr lang="it-IT" dirty="0">
                <a:solidFill>
                  <a:srgbClr val="FFFFFF"/>
                </a:solidFill>
              </a:rPr>
              <a:t>, </a:t>
            </a:r>
            <a:r>
              <a:rPr lang="it-IT" dirty="0" err="1">
                <a:solidFill>
                  <a:srgbClr val="FFFFFF"/>
                </a:solidFill>
              </a:rPr>
              <a:t>Benchmarking</a:t>
            </a:r>
            <a:r>
              <a:rPr lang="it-IT" dirty="0" smtClean="0">
                <a:solidFill>
                  <a:srgbClr val="FFFFFF"/>
                </a:solidFill>
              </a:rPr>
              <a:t>)</a:t>
            </a:r>
            <a:endParaRPr lang="it-IT" dirty="0" smtClean="0">
              <a:solidFill>
                <a:srgbClr val="FABC78"/>
              </a:solidFill>
            </a:endParaRPr>
          </a:p>
          <a:p>
            <a:pPr algn="ctr">
              <a:defRPr/>
            </a:pPr>
            <a:r>
              <a:rPr lang="it-IT" dirty="0" smtClean="0">
                <a:solidFill>
                  <a:srgbClr val="FFFFFF"/>
                </a:solidFill>
              </a:rPr>
              <a:t>Le attività e gli eventi programmati e realizzati entrano a far </a:t>
            </a:r>
            <a:r>
              <a:rPr lang="it-IT" dirty="0" smtClean="0">
                <a:solidFill>
                  <a:srgbClr val="FFFFFF"/>
                </a:solidFill>
              </a:rPr>
              <a:t>parte del POF di Istituto come buone pratiche e divengono parte integrante dell’ampliamento dell’offerta formativa. </a:t>
            </a:r>
            <a:endParaRPr lang="it-IT" dirty="0" smtClean="0">
              <a:solidFill>
                <a:srgbClr val="FFFFFF"/>
              </a:solidFill>
            </a:endParaRPr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3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19295" y="504572"/>
            <a:ext cx="2039861" cy="908894"/>
          </a:xfrm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Istruzione</a:t>
            </a:r>
            <a:b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</a:b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Formazione</a:t>
            </a:r>
            <a:b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</a:b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gioventù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/>
            </a:r>
            <a:b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</a:b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e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>sport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  <a:t/>
            </a:r>
            <a:b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pple Casual"/>
                <a:cs typeface="Apple Casual"/>
              </a:rPr>
            </a:br>
            <a:endParaRPr lang="it-I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pple Casual"/>
              <a:ea typeface="+mj-ea"/>
              <a:cs typeface="Apple Casu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5965" y="5293770"/>
            <a:ext cx="8622584" cy="677108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together, not separately”</a:t>
            </a:r>
            <a:endParaRPr lang="it-IT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63140" y="3086018"/>
            <a:ext cx="199540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2014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- </a:t>
            </a:r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2016</a:t>
            </a:r>
            <a:endParaRPr lang="it-IT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2534" name="Immagine 2" descr="bandiera-polacca_5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48" y="4554538"/>
            <a:ext cx="10175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Immagine 5" descr="ital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57" y="4554538"/>
            <a:ext cx="10096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magine 7" descr="tulgflagf1ad43lh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67" y="4554538"/>
            <a:ext cx="9874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magine 10" descr="bandiera-europe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3" y="4554538"/>
            <a:ext cx="10001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734900" y="2418727"/>
            <a:ext cx="18744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Poland</a:t>
            </a:r>
            <a:endParaRPr lang="it-IT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Germany</a:t>
            </a:r>
            <a:endParaRPr lang="it-IT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Italy</a:t>
            </a:r>
            <a: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it-IT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Turkey</a:t>
            </a:r>
            <a:endParaRPr lang="it-IT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Latvia</a:t>
            </a:r>
            <a:endParaRPr lang="it-IT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Immagine 2" descr="Logo_0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5" y="219429"/>
            <a:ext cx="4311932" cy="420457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12786" y="684218"/>
            <a:ext cx="2045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chemeClr val="bg1"/>
                </a:solidFill>
                <a:latin typeface="Apple Casual"/>
                <a:cs typeface="Apple Casual"/>
              </a:rPr>
              <a:t>Partenariati strategici per scuole</a:t>
            </a:r>
            <a:endParaRPr lang="it-IT" sz="2200" dirty="0">
              <a:solidFill>
                <a:schemeClr val="bg1"/>
              </a:solidFill>
              <a:latin typeface="Apple Casual"/>
              <a:cs typeface="Apple Casual"/>
            </a:endParaRPr>
          </a:p>
        </p:txBody>
      </p:sp>
      <p:pic>
        <p:nvPicPr>
          <p:cNvPr id="6" name="Immagine 5" descr="flagge-lettland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51" y="4554538"/>
            <a:ext cx="995806" cy="649287"/>
          </a:xfrm>
          <a:prstGeom prst="rect">
            <a:avLst/>
          </a:prstGeom>
        </p:spPr>
      </p:pic>
      <p:pic>
        <p:nvPicPr>
          <p:cNvPr id="8" name="Immagine 7" descr="Flag_of_Germany.sv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22" y="4554538"/>
            <a:ext cx="1082145" cy="64928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460416" y="6120459"/>
            <a:ext cx="4148959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Hebrew"/>
                <a:cs typeface="Adobe Hebrew"/>
              </a:rPr>
              <a:t>I.I.S.S. “Luigi Vanvitelli”</a:t>
            </a:r>
            <a:endParaRPr lang="it-IT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Hebrew"/>
              <a:cs typeface="Adobe Hebr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3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35965" y="5293770"/>
            <a:ext cx="8622584" cy="677108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together, not separately”</a:t>
            </a:r>
            <a:endParaRPr lang="it-IT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4" name="Immagine 2" descr="bandiera-polacca_5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48" y="4554538"/>
            <a:ext cx="10175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Immagine 5" descr="itali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57" y="4554538"/>
            <a:ext cx="10096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Immagine 7" descr="tulgflagf1ad43lh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67" y="4554538"/>
            <a:ext cx="9874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magine 10" descr="bandiera-europe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3" y="4554538"/>
            <a:ext cx="10001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flagge-lettlan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51" y="4554538"/>
            <a:ext cx="995806" cy="649287"/>
          </a:xfrm>
          <a:prstGeom prst="rect">
            <a:avLst/>
          </a:prstGeom>
        </p:spPr>
      </p:pic>
      <p:pic>
        <p:nvPicPr>
          <p:cNvPr id="8" name="Immagine 7" descr="Flag_of_Germany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22" y="4554538"/>
            <a:ext cx="1082145" cy="64928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460416" y="6120459"/>
            <a:ext cx="4148959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dobe Hebrew"/>
                <a:cs typeface="Adobe Hebrew"/>
              </a:rPr>
              <a:t>I.I.S.S. “Luigi Vanvitelli”</a:t>
            </a:r>
            <a:endParaRPr lang="it-IT" sz="1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dobe Hebrew"/>
              <a:cs typeface="Adobe Hebrew"/>
            </a:endParaRPr>
          </a:p>
        </p:txBody>
      </p:sp>
      <p:pic>
        <p:nvPicPr>
          <p:cNvPr id="13" name="Immagine 12" descr="IMG_7293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-1" b="21500"/>
          <a:stretch/>
        </p:blipFill>
        <p:spPr>
          <a:xfrm>
            <a:off x="1" y="59845"/>
            <a:ext cx="9144000" cy="43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7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7" y="385712"/>
            <a:ext cx="6053637" cy="1063851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Approvazione del nostro progetto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 smtClean="0"/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/>
              <a:t>Con </a:t>
            </a:r>
            <a:r>
              <a:rPr lang="it-IT" dirty="0"/>
              <a:t>un tasso di successo del 18% sono 45 le proposte di scuole italiane coordinatrici approvate e 228 scuole italiane partner di progetti approvati dalle altre Agenzie </a:t>
            </a:r>
            <a:r>
              <a:rPr lang="it-IT" dirty="0" smtClean="0"/>
              <a:t>nazionali. </a:t>
            </a:r>
            <a:endParaRPr lang="it-IT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3EFF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t-IT" dirty="0"/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32968" cy="1683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La commissione europea di valutazione</a:t>
            </a:r>
            <a:br>
              <a:rPr lang="it-IT" dirty="0" smtClean="0">
                <a:solidFill>
                  <a:srgbClr val="FABC78"/>
                </a:solidFill>
              </a:rPr>
            </a:br>
            <a:r>
              <a:rPr lang="it-IT" dirty="0" smtClean="0">
                <a:solidFill>
                  <a:srgbClr val="FABC78"/>
                </a:solidFill>
              </a:rPr>
              <a:t> ha assegnato al nostro progetto il punteggio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 smtClean="0"/>
              <a:t>                                                      </a:t>
            </a:r>
            <a:r>
              <a:rPr lang="it-IT" dirty="0" smtClean="0">
                <a:solidFill>
                  <a:srgbClr val="FABC78"/>
                </a:solidFill>
              </a:rPr>
              <a:t>di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dirty="0"/>
              <a:t> </a:t>
            </a:r>
            <a:r>
              <a:rPr lang="it-IT" dirty="0" smtClean="0"/>
              <a:t>                                         </a:t>
            </a:r>
            <a:r>
              <a:rPr lang="it-IT" sz="2800" dirty="0"/>
              <a:t>99,5 su 100</a:t>
            </a:r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6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it-IT" b="1" dirty="0" smtClean="0">
                <a:solidFill>
                  <a:srgbClr val="FABC78"/>
                </a:solidFill>
              </a:rPr>
              <a:t>Scuole partecipanti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dirty="0" smtClean="0"/>
          </a:p>
          <a:p>
            <a:pPr lvl="0"/>
            <a:r>
              <a:rPr lang="it-IT" dirty="0" err="1" smtClean="0">
                <a:solidFill>
                  <a:srgbClr val="FABC78"/>
                </a:solidFill>
              </a:rPr>
              <a:t>Zespol</a:t>
            </a:r>
            <a:r>
              <a:rPr lang="it-IT" dirty="0" smtClean="0">
                <a:solidFill>
                  <a:srgbClr val="FABC78"/>
                </a:solidFill>
              </a:rPr>
              <a:t> </a:t>
            </a:r>
            <a:r>
              <a:rPr lang="it-IT" dirty="0" err="1" smtClean="0">
                <a:solidFill>
                  <a:srgbClr val="FABC78"/>
                </a:solidFill>
              </a:rPr>
              <a:t>Szkol</a:t>
            </a:r>
            <a:r>
              <a:rPr lang="it-IT" dirty="0" smtClean="0">
                <a:solidFill>
                  <a:srgbClr val="FABC78"/>
                </a:solidFill>
              </a:rPr>
              <a:t> </a:t>
            </a:r>
            <a:r>
              <a:rPr lang="it-IT" dirty="0" err="1" smtClean="0">
                <a:solidFill>
                  <a:srgbClr val="FABC78"/>
                </a:solidFill>
              </a:rPr>
              <a:t>Zawodowych</a:t>
            </a:r>
            <a:r>
              <a:rPr lang="it-IT" dirty="0" smtClean="0">
                <a:solidFill>
                  <a:srgbClr val="FABC78"/>
                </a:solidFill>
              </a:rPr>
              <a:t>  </a:t>
            </a:r>
            <a:r>
              <a:rPr lang="it-IT" dirty="0" smtClean="0"/>
              <a:t>- </a:t>
            </a:r>
            <a:r>
              <a:rPr lang="it-IT" dirty="0" err="1" smtClean="0"/>
              <a:t>Brzeg</a:t>
            </a:r>
            <a:r>
              <a:rPr lang="it-IT" dirty="0" smtClean="0"/>
              <a:t> </a:t>
            </a:r>
            <a:r>
              <a:rPr lang="it-IT" dirty="0" err="1" smtClean="0"/>
              <a:t>Dolny</a:t>
            </a:r>
            <a:r>
              <a:rPr lang="it-IT" dirty="0" smtClean="0"/>
              <a:t> POLONIA (coordinatore del progetto)</a:t>
            </a:r>
          </a:p>
          <a:p>
            <a:pPr lvl="0"/>
            <a:r>
              <a:rPr lang="it-IT" dirty="0" err="1" smtClean="0">
                <a:solidFill>
                  <a:srgbClr val="FABC78"/>
                </a:solidFill>
              </a:rPr>
              <a:t>Berufsbildende</a:t>
            </a:r>
            <a:r>
              <a:rPr lang="it-IT" dirty="0" smtClean="0">
                <a:solidFill>
                  <a:srgbClr val="FABC78"/>
                </a:solidFill>
              </a:rPr>
              <a:t> </a:t>
            </a:r>
            <a:r>
              <a:rPr lang="it-IT" dirty="0" err="1">
                <a:solidFill>
                  <a:srgbClr val="FABC78"/>
                </a:solidFill>
              </a:rPr>
              <a:t>Schulen</a:t>
            </a:r>
            <a:r>
              <a:rPr lang="it-IT" dirty="0">
                <a:solidFill>
                  <a:srgbClr val="FABC78"/>
                </a:solidFill>
              </a:rPr>
              <a:t> </a:t>
            </a:r>
            <a:r>
              <a:rPr lang="it-IT" dirty="0" err="1">
                <a:solidFill>
                  <a:srgbClr val="FABC78"/>
                </a:solidFill>
              </a:rPr>
              <a:t>Rotenburg</a:t>
            </a:r>
            <a:r>
              <a:rPr lang="it-IT" dirty="0">
                <a:solidFill>
                  <a:srgbClr val="FABC78"/>
                </a:solidFill>
              </a:rPr>
              <a:t> </a:t>
            </a:r>
            <a:r>
              <a:rPr lang="it-IT" dirty="0"/>
              <a:t>– </a:t>
            </a:r>
            <a:r>
              <a:rPr lang="it-IT" dirty="0" err="1"/>
              <a:t>Europaschule</a:t>
            </a:r>
            <a:r>
              <a:rPr lang="it-IT" dirty="0"/>
              <a:t>  - </a:t>
            </a:r>
            <a:r>
              <a:rPr lang="it-IT" dirty="0" err="1"/>
              <a:t>Rotenburg</a:t>
            </a:r>
            <a:r>
              <a:rPr lang="it-IT" dirty="0"/>
              <a:t>  </a:t>
            </a:r>
            <a:r>
              <a:rPr lang="it-IT" dirty="0" smtClean="0"/>
              <a:t>GERMANIA</a:t>
            </a:r>
            <a:endParaRPr lang="it-IT" dirty="0"/>
          </a:p>
          <a:p>
            <a:pPr lvl="0"/>
            <a:r>
              <a:rPr lang="it-IT" dirty="0">
                <a:solidFill>
                  <a:srgbClr val="FABC78"/>
                </a:solidFill>
              </a:rPr>
              <a:t>HAYRİ MEHMET ÜRGÜPLÜ ANADOLU LİSESİ</a:t>
            </a:r>
            <a:r>
              <a:rPr lang="it-IT" dirty="0"/>
              <a:t>- ÜRGÜP    TURCHIA</a:t>
            </a:r>
          </a:p>
          <a:p>
            <a:pPr lvl="0"/>
            <a:r>
              <a:rPr lang="it-IT" dirty="0">
                <a:solidFill>
                  <a:srgbClr val="FABC78"/>
                </a:solidFill>
              </a:rPr>
              <a:t>Riga </a:t>
            </a:r>
            <a:r>
              <a:rPr lang="it-IT" dirty="0" err="1">
                <a:solidFill>
                  <a:srgbClr val="FABC78"/>
                </a:solidFill>
              </a:rPr>
              <a:t>Trade</a:t>
            </a:r>
            <a:r>
              <a:rPr lang="it-IT" dirty="0">
                <a:solidFill>
                  <a:srgbClr val="FABC78"/>
                </a:solidFill>
              </a:rPr>
              <a:t> </a:t>
            </a:r>
            <a:r>
              <a:rPr lang="it-IT" dirty="0" err="1">
                <a:solidFill>
                  <a:srgbClr val="FABC78"/>
                </a:solidFill>
              </a:rPr>
              <a:t>Vocational</a:t>
            </a:r>
            <a:r>
              <a:rPr lang="it-IT" dirty="0">
                <a:solidFill>
                  <a:srgbClr val="FABC78"/>
                </a:solidFill>
              </a:rPr>
              <a:t> </a:t>
            </a:r>
            <a:r>
              <a:rPr lang="it-IT" dirty="0" err="1">
                <a:solidFill>
                  <a:srgbClr val="FABC78"/>
                </a:solidFill>
              </a:rPr>
              <a:t>Secondary</a:t>
            </a:r>
            <a:r>
              <a:rPr lang="it-IT" dirty="0">
                <a:solidFill>
                  <a:srgbClr val="FABC78"/>
                </a:solidFill>
              </a:rPr>
              <a:t> School </a:t>
            </a:r>
            <a:r>
              <a:rPr lang="it-IT" dirty="0"/>
              <a:t>– Riga LETTONIA</a:t>
            </a:r>
          </a:p>
          <a:p>
            <a:pPr lvl="0"/>
            <a:r>
              <a:rPr lang="it-IT" dirty="0">
                <a:solidFill>
                  <a:srgbClr val="FABC78"/>
                </a:solidFill>
              </a:rPr>
              <a:t>IISS VANVITELLI </a:t>
            </a:r>
            <a:r>
              <a:rPr lang="it-IT" dirty="0" smtClean="0"/>
              <a:t>- Lioni   </a:t>
            </a:r>
            <a:r>
              <a:rPr lang="it-IT" dirty="0"/>
              <a:t>ITALIA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 smtClean="0"/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7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Che cos’è </a:t>
            </a:r>
            <a:br>
              <a:rPr lang="it-IT" dirty="0" smtClean="0">
                <a:solidFill>
                  <a:srgbClr val="FABC78"/>
                </a:solidFill>
              </a:rPr>
            </a:br>
            <a:r>
              <a:rPr lang="en-US" dirty="0" smtClean="0">
                <a:ln w="11430"/>
                <a:solidFill>
                  <a:srgbClr val="FABC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dirty="0">
                <a:ln w="11430"/>
                <a:solidFill>
                  <a:srgbClr val="FABC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live </a:t>
            </a:r>
            <a:r>
              <a:rPr lang="en-US" dirty="0" smtClean="0">
                <a:ln w="11430"/>
                <a:solidFill>
                  <a:srgbClr val="FABC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dirty="0">
                <a:ln w="11430"/>
                <a:solidFill>
                  <a:srgbClr val="FABC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b="1" dirty="0">
                <a:ln w="11430"/>
                <a:solidFill>
                  <a:srgbClr val="FABC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>
                <a:ln w="11430"/>
                <a:solidFill>
                  <a:srgbClr val="FABC7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dirty="0" smtClean="0">
              <a:solidFill>
                <a:srgbClr val="FABC78"/>
              </a:solidFill>
            </a:endParaRPr>
          </a:p>
          <a:p>
            <a:pPr marL="0" indent="0" algn="just">
              <a:buNone/>
              <a:defRPr/>
            </a:pPr>
            <a:r>
              <a:rPr lang="it-IT" dirty="0" smtClean="0"/>
              <a:t>“Viviamo insieme, non separati!” è un progetto per persone disposte ad  aprire il proprio cuore, dando una mano e del tempo per aiutare gli altri. In questo mondo arrivista ed egoista, spesso ci dimentichiamo dei bisogni degli altri. Di conseguenza, siamo soli, senza il supporto di una famiglia e di persone care. E’ ora di cambiare!  E’ ora di capire che il mondo attuale non appartiene solo a persone ricche, belle e in buona salute, ma anche ad anziani, malati, disabili, svantaggiati e bisognosi.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 smtClean="0"/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8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together 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Obiettivo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dirty="0" smtClean="0"/>
          </a:p>
          <a:p>
            <a:pPr marL="0" indent="0" algn="just">
              <a:buNone/>
              <a:defRPr/>
            </a:pPr>
            <a:r>
              <a:rPr lang="it-IT" dirty="0"/>
              <a:t>L’obiettivo principale del progetto è sviluppare tra le giovani generazioni, così condizionate dalla realtà virtuale del computer, di internet, dei videogiochi, dall’idea del denaro e del successo,  l’apertura ai bisogni altrui, l’impulso ad uno stile di vita basato sui valori della comunità e della famiglia, e quindi della tolleranza e dell’empatia nei confronti di tutte le diversità, migliorando allo stesso tempo le competenze linguistiche di alunni e docenti e quelle legate alle nuove tecnologie.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 smtClean="0"/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078" y="512051"/>
            <a:ext cx="6109710" cy="1176890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“Let’s live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together,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separately”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it-IT" dirty="0" smtClean="0">
                <a:solidFill>
                  <a:srgbClr val="FABC78"/>
                </a:solidFill>
              </a:rPr>
              <a:t>Partecipanti</a:t>
            </a:r>
            <a: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t-IT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dirty="0" smtClean="0"/>
          </a:p>
          <a:p>
            <a:pPr marL="0" indent="0" algn="just">
              <a:buNone/>
              <a:defRPr/>
            </a:pPr>
            <a:r>
              <a:rPr lang="it-IT" dirty="0"/>
              <a:t>I partecipanti al progetto sono circa 500 alunni e </a:t>
            </a:r>
            <a:r>
              <a:rPr lang="it-IT" dirty="0" smtClean="0"/>
              <a:t>almeno 60 </a:t>
            </a:r>
            <a:r>
              <a:rPr lang="it-IT" dirty="0"/>
              <a:t>docenti delle scuole </a:t>
            </a:r>
            <a:r>
              <a:rPr lang="it-IT" dirty="0" err="1"/>
              <a:t>partners</a:t>
            </a:r>
            <a:r>
              <a:rPr lang="it-IT" dirty="0"/>
              <a:t> di Polonia, Lettonia, Turchia, Germania e Italia, che saranno coinvolti nelle attività di progetto sia a livello locale che internazionale. </a:t>
            </a:r>
          </a:p>
        </p:txBody>
      </p:sp>
      <p:pic>
        <p:nvPicPr>
          <p:cNvPr id="8" name="Immagine 7" descr="logo-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081"/>
            <a:ext cx="1623929" cy="16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ntaggio">
  <a:themeElements>
    <a:clrScheme name="Vantaggio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Vantaggio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Vantaggi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Vantaggio.thmx</Template>
  <TotalTime>1802</TotalTime>
  <Words>394</Words>
  <Application>Microsoft Macintosh PowerPoint</Application>
  <PresentationFormat>Presentazione su schermo (4:3)</PresentationFormat>
  <Paragraphs>78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Vantaggio</vt:lpstr>
      <vt:lpstr>ISTITUTO DI ISTRUZIONE  SECONDARIA SUPERIORE    “LUIGI  VANVITELLI” Lioni (AV)   </vt:lpstr>
      <vt:lpstr>Istruzione Formazione gioventù e sport   </vt:lpstr>
      <vt:lpstr>Presentazione di PowerPoint</vt:lpstr>
      <vt:lpstr>“Let’s live together, not separately” </vt:lpstr>
      <vt:lpstr>“Let’s live together, not separately” </vt:lpstr>
      <vt:lpstr>“Let’s live together, not separately” </vt:lpstr>
      <vt:lpstr>“Let’s live together, not separately” </vt:lpstr>
      <vt:lpstr>“Let’s live together not separately” </vt:lpstr>
      <vt:lpstr>“Let’s live together, not separately” </vt:lpstr>
      <vt:lpstr>“Let’s live together, not separately” </vt:lpstr>
      <vt:lpstr>“Let’s live together, not separately” </vt:lpstr>
      <vt:lpstr>“Let’s live together, not separately” </vt:lpstr>
      <vt:lpstr>“Let’s live together, not separately” </vt:lpstr>
      <vt:lpstr>“Let’s live together, not separately” </vt:lpstr>
      <vt:lpstr>“Let’s live together, not separately” </vt:lpstr>
      <vt:lpstr>“Let’s live together, not separately”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LIfelong Learnig Programme</dc:title>
  <dc:creator>Rocco Caruso</dc:creator>
  <cp:lastModifiedBy>Rocco Caruso</cp:lastModifiedBy>
  <cp:revision>116</cp:revision>
  <dcterms:created xsi:type="dcterms:W3CDTF">2012-01-15T19:03:52Z</dcterms:created>
  <dcterms:modified xsi:type="dcterms:W3CDTF">2015-01-12T21:45:03Z</dcterms:modified>
</cp:coreProperties>
</file>