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2" r:id="rId2"/>
    <p:sldId id="265" r:id="rId3"/>
    <p:sldId id="264" r:id="rId4"/>
    <p:sldId id="266" r:id="rId5"/>
    <p:sldId id="268" r:id="rId6"/>
    <p:sldId id="267" r:id="rId7"/>
    <p:sldId id="269" r:id="rId8"/>
    <p:sldId id="270" r:id="rId9"/>
    <p:sldId id="273" r:id="rId10"/>
    <p:sldId id="274" r:id="rId11"/>
    <p:sldId id="257" r:id="rId12"/>
    <p:sldId id="275" r:id="rId13"/>
    <p:sldId id="260" r:id="rId14"/>
    <p:sldId id="261" r:id="rId15"/>
    <p:sldId id="276" r:id="rId16"/>
    <p:sldId id="271" r:id="rId1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94761" autoAdjust="0"/>
  </p:normalViewPr>
  <p:slideViewPr>
    <p:cSldViewPr snapToGrid="0" snapToObjects="1">
      <p:cViewPr>
        <p:scale>
          <a:sx n="77" d="100"/>
          <a:sy n="77" d="100"/>
        </p:scale>
        <p:origin x="-1136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43" d="100"/>
          <a:sy n="43" d="100"/>
        </p:scale>
        <p:origin x="-31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27E0A-9DB8-4E12-B2F4-98E1A305D1E5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8815E-BBA1-40F1-B85F-8A74FBA5EF26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77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http//etwinning.indire.it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8C4C1-87BE-4DC7-88DA-1A5AB5927E4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t-IT" smtClean="0"/>
              <a:t>http//etwinning.indire.it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D8C4C1-87BE-4DC7-88DA-1A5AB5927E4F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815E-BBA1-40F1-B85F-8A74FBA5EF26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815E-BBA1-40F1-B85F-8A74FBA5EF26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815E-BBA1-40F1-B85F-8A74FBA5EF26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8815E-BBA1-40F1-B85F-8A74FBA5EF26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1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437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882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18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689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8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256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30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76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626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5B45-6E91-9E44-A9CA-16AF6E1B8090}" type="datetimeFigureOut">
              <a:rPr lang="it-IT" smtClean="0"/>
              <a:pPr/>
              <a:t>12/01/15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65474-614C-DD48-8308-BD1B30F54C13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1719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5" Type="http://schemas.openxmlformats.org/officeDocument/2006/relationships/hyperlink" Target="http://www.etwinning.indire.it" TargetMode="External"/><Relationship Id="rId6" Type="http://schemas.openxmlformats.org/officeDocument/2006/relationships/hyperlink" Target="http://www.etwinning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as013007@istruzione.it" TargetMode="External"/><Relationship Id="rId4" Type="http://schemas.openxmlformats.org/officeDocument/2006/relationships/hyperlink" Target="mailto:donmilani@donmilani.it" TargetMode="External"/><Relationship Id="rId5" Type="http://schemas.openxmlformats.org/officeDocument/2006/relationships/hyperlink" Target="mailto:tonia.calo@gmail.com" TargetMode="External"/><Relationship Id="rId6" Type="http://schemas.openxmlformats.org/officeDocument/2006/relationships/hyperlink" Target="mailto:toniacalo2013@libero.i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sellaDiTesto 15"/>
          <p:cNvSpPr txBox="1"/>
          <p:nvPr/>
        </p:nvSpPr>
        <p:spPr>
          <a:xfrm>
            <a:off x="755576" y="335699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lgerian" pitchFamily="82" charset="0"/>
              </a:rPr>
              <a:t>               </a:t>
            </a:r>
            <a:endParaRPr lang="it-IT" sz="2000" dirty="0">
              <a:latin typeface="Algerian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14355"/>
            <a:ext cx="714380" cy="63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071670" y="1357298"/>
            <a:ext cx="471490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1188" algn="ctr"/>
              </a:tabLst>
            </a:pPr>
            <a:r>
              <a:rPr kumimoji="0" lang="it-IT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 charset="0"/>
                <a:cs typeface="Times New Roman" pitchFamily="18" charset="0"/>
              </a:rPr>
              <a:t>                                       </a:t>
            </a:r>
            <a:r>
              <a:rPr kumimoji="0" lang="it-IT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 charset="0"/>
                <a:cs typeface="Times New Roman" pitchFamily="18" charset="0"/>
              </a:rPr>
              <a:t>Ministero dell’ Istruzione, dell’Università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 charset="0"/>
                <a:cs typeface="Times New Roman" pitchFamily="18" charset="0"/>
              </a:rPr>
              <a:t> </a:t>
            </a:r>
            <a:r>
              <a:rPr kumimoji="0" lang="it-IT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 charset="0"/>
                <a:cs typeface="Times New Roman" pitchFamily="18" charset="0"/>
              </a:rPr>
              <a:t>e  della Ricerca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151188" algn="ctr"/>
              </a:tabLst>
            </a:pPr>
            <a:r>
              <a:rPr kumimoji="0" lang="it-IT" sz="105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Direzione Generale per gli Affari Internazionali</a:t>
            </a:r>
            <a:endParaRPr kumimoji="0" lang="it-IT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 rot="10800000" flipV="1">
            <a:off x="0" y="3924568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lang="it-IT" sz="1400" dirty="0" smtClean="0">
                <a:solidFill>
                  <a:srgbClr val="FFFF00"/>
                </a:solidFill>
                <a:latin typeface="Algerian" pitchFamily="82" charset="0"/>
                <a:ea typeface="Calibri" pitchFamily="34" charset="0"/>
                <a:cs typeface="Tahoma" pitchFamily="34" charset="0"/>
              </a:rPr>
              <a:t>Seminario regionale “ </a:t>
            </a:r>
            <a:r>
              <a:rPr lang="it-IT" sz="1400" dirty="0" err="1" smtClean="0">
                <a:solidFill>
                  <a:srgbClr val="FFFF00"/>
                </a:solidFill>
                <a:latin typeface="Algerian" pitchFamily="82" charset="0"/>
                <a:ea typeface="Calibri" pitchFamily="34" charset="0"/>
                <a:cs typeface="Tahoma" pitchFamily="34" charset="0"/>
              </a:rPr>
              <a:t>Erasmus</a:t>
            </a:r>
            <a:r>
              <a:rPr lang="it-IT" sz="1400" dirty="0" smtClean="0">
                <a:solidFill>
                  <a:srgbClr val="FFFF00"/>
                </a:solidFill>
                <a:latin typeface="Algerian" pitchFamily="82" charset="0"/>
                <a:ea typeface="Calibri" pitchFamily="34" charset="0"/>
                <a:cs typeface="Tahoma" pitchFamily="34" charset="0"/>
              </a:rPr>
              <a:t> +”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lang="it-IT" sz="1400" dirty="0" smtClean="0">
                <a:solidFill>
                  <a:srgbClr val="FFFF00"/>
                </a:solidFill>
                <a:latin typeface="Algerian" pitchFamily="82" charset="0"/>
                <a:ea typeface="Calibri" pitchFamily="34" charset="0"/>
                <a:cs typeface="Tahoma" pitchFamily="34" charset="0"/>
              </a:rPr>
              <a:t>I.T.I.S. “Augusto Righi”-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r>
              <a:rPr lang="it-IT" sz="1400" dirty="0" smtClean="0">
                <a:solidFill>
                  <a:srgbClr val="FFFF00"/>
                </a:solidFill>
                <a:latin typeface="Algerian" pitchFamily="82" charset="0"/>
                <a:ea typeface="Calibri" pitchFamily="34" charset="0"/>
                <a:cs typeface="Tahoma" pitchFamily="34" charset="0"/>
              </a:rPr>
              <a:t> Napoli, 13 gennaio 2015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636838" algn="ctr"/>
                <a:tab pos="5273675" algn="r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4" name="Immagine 13" descr="LOGO ETWINNING CAMPAN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7322" y="620688"/>
            <a:ext cx="1143008" cy="1143008"/>
          </a:xfrm>
          <a:prstGeom prst="rect">
            <a:avLst/>
          </a:prstGeom>
        </p:spPr>
      </p:pic>
      <p:pic>
        <p:nvPicPr>
          <p:cNvPr id="3074" name="Picture 2" descr="http://etwinning.indire.it/ambasciatori/wp-content/uploads/2012/10/new_logo_etwinning_trasparent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079" y="620688"/>
            <a:ext cx="1643074" cy="1125507"/>
          </a:xfrm>
          <a:prstGeom prst="rect">
            <a:avLst/>
          </a:prstGeom>
          <a:noFill/>
        </p:spPr>
      </p:pic>
      <p:pic>
        <p:nvPicPr>
          <p:cNvPr id="3081" name="Picture 9" descr="C:\Users\tonia_000\Desktop\LOGO_PRESENTAZIONE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8193" y="5649067"/>
            <a:ext cx="8212137" cy="876300"/>
          </a:xfrm>
          <a:prstGeom prst="rect">
            <a:avLst/>
          </a:prstGeom>
          <a:noFill/>
        </p:spPr>
      </p:pic>
      <p:sp>
        <p:nvSpPr>
          <p:cNvPr id="21" name="Rettangolo 20"/>
          <p:cNvSpPr/>
          <p:nvPr/>
        </p:nvSpPr>
        <p:spPr>
          <a:xfrm>
            <a:off x="755576" y="2434727"/>
            <a:ext cx="76833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FF00"/>
                </a:solidFill>
              </a:rPr>
              <a:t>            </a:t>
            </a:r>
            <a:r>
              <a:rPr lang="it-IT" sz="2400" b="1" dirty="0" smtClean="0">
                <a:solidFill>
                  <a:srgbClr val="FFFF00"/>
                </a:solidFill>
                <a:latin typeface="Algerian" pitchFamily="82" charset="0"/>
              </a:rPr>
              <a:t>La piattaforma </a:t>
            </a:r>
            <a:r>
              <a:rPr lang="it-IT" sz="2400" b="1" dirty="0" err="1" smtClean="0">
                <a:solidFill>
                  <a:srgbClr val="FFFF00"/>
                </a:solidFill>
                <a:latin typeface="Algerian" pitchFamily="82" charset="0"/>
              </a:rPr>
              <a:t>eTwinning</a:t>
            </a:r>
            <a:r>
              <a:rPr lang="it-IT" sz="2400" b="1" dirty="0" smtClean="0">
                <a:solidFill>
                  <a:srgbClr val="FFFF00"/>
                </a:solidFill>
                <a:latin typeface="Algerian" pitchFamily="82" charset="0"/>
              </a:rPr>
              <a:t> per </a:t>
            </a:r>
            <a:r>
              <a:rPr lang="it-IT" sz="2400" b="1" dirty="0" err="1" smtClean="0">
                <a:solidFill>
                  <a:srgbClr val="FFFF00"/>
                </a:solidFill>
                <a:latin typeface="Algerian" pitchFamily="82" charset="0"/>
              </a:rPr>
              <a:t>Erasmus</a:t>
            </a:r>
            <a:r>
              <a:rPr lang="it-IT" sz="2400" b="1" dirty="0" smtClean="0">
                <a:solidFill>
                  <a:srgbClr val="FFFF00"/>
                </a:solidFill>
                <a:latin typeface="Algerian" pitchFamily="82" charset="0"/>
              </a:rPr>
              <a:t> +</a:t>
            </a:r>
          </a:p>
          <a:p>
            <a:pPr algn="ctr"/>
            <a:endParaRPr lang="it-IT" b="1" dirty="0" smtClean="0">
              <a:solidFill>
                <a:srgbClr val="FFFF00"/>
              </a:solidFill>
              <a:latin typeface="Algerian" pitchFamily="82" charset="0"/>
            </a:endParaRPr>
          </a:p>
          <a:p>
            <a:pPr algn="ctr"/>
            <a:r>
              <a:rPr lang="it-IT" i="1" dirty="0" smtClean="0">
                <a:solidFill>
                  <a:srgbClr val="FFFF00"/>
                </a:solidFill>
              </a:rPr>
              <a:t>        </a:t>
            </a:r>
            <a:r>
              <a:rPr lang="it-IT" i="1" dirty="0" smtClean="0">
                <a:solidFill>
                  <a:srgbClr val="FFFF00"/>
                </a:solidFill>
                <a:latin typeface="Algerian" pitchFamily="82" charset="0"/>
              </a:rPr>
              <a:t>a cura  </a:t>
            </a:r>
            <a:r>
              <a:rPr lang="it-IT" i="1" dirty="0" smtClean="0">
                <a:solidFill>
                  <a:srgbClr val="FFFF00"/>
                </a:solidFill>
                <a:latin typeface="Algerian" pitchFamily="82" charset="0"/>
              </a:rPr>
              <a:t>delle  Ambasciatrici  </a:t>
            </a:r>
            <a:r>
              <a:rPr lang="it-IT" i="1" dirty="0" err="1" smtClean="0">
                <a:solidFill>
                  <a:srgbClr val="FFFF00"/>
                </a:solidFill>
                <a:latin typeface="Algerian" pitchFamily="82" charset="0"/>
              </a:rPr>
              <a:t>eTwinning</a:t>
            </a:r>
            <a:r>
              <a:rPr lang="it-IT" i="1" dirty="0" smtClean="0">
                <a:solidFill>
                  <a:srgbClr val="FFFF00"/>
                </a:solidFill>
                <a:latin typeface="Algerian" pitchFamily="82" charset="0"/>
              </a:rPr>
              <a:t> CAMPANIA</a:t>
            </a:r>
          </a:p>
          <a:p>
            <a:pPr algn="ctr"/>
            <a:r>
              <a:rPr lang="it-IT" dirty="0" smtClean="0">
                <a:solidFill>
                  <a:srgbClr val="FFFF00"/>
                </a:solidFill>
                <a:latin typeface="Algerian" pitchFamily="82" charset="0"/>
              </a:rPr>
              <a:t>                 Antonietta Calò - Maria </a:t>
            </a:r>
            <a:r>
              <a:rPr lang="it-IT" dirty="0" err="1" smtClean="0">
                <a:solidFill>
                  <a:srgbClr val="FFFF00"/>
                </a:solidFill>
                <a:latin typeface="Algerian" pitchFamily="82" charset="0"/>
              </a:rPr>
              <a:t>Nica</a:t>
            </a:r>
            <a:endParaRPr lang="it-IT" dirty="0">
              <a:solidFill>
                <a:srgbClr val="FFFF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RIGHI.0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" y="53430"/>
            <a:ext cx="9091220" cy="6705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888" y="0"/>
            <a:ext cx="6426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5288" y="152400"/>
            <a:ext cx="6426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688" y="304800"/>
            <a:ext cx="6426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0088" y="457200"/>
            <a:ext cx="64262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859">
            <a:off x="3328739" y="403412"/>
            <a:ext cx="3531716" cy="18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0479">
            <a:off x="5474421" y="1447686"/>
            <a:ext cx="3186592" cy="16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6012">
            <a:off x="3496047" y="4538644"/>
            <a:ext cx="1573714" cy="806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ccia su 11"/>
          <p:cNvSpPr/>
          <p:nvPr/>
        </p:nvSpPr>
        <p:spPr>
          <a:xfrm rot="3582827">
            <a:off x="2864329" y="1409861"/>
            <a:ext cx="703720" cy="258589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3" name="Immagine 12" descr="righi ricerca rapida sa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192" y="2702578"/>
            <a:ext cx="3524286" cy="415542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5816">
            <a:off x="5419123" y="2595217"/>
            <a:ext cx="1857947" cy="95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46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6" grpId="0" animBg="1" advAuto="0"/>
      <p:bldP spid="7" grpId="0" animBg="1" advAuto="0"/>
      <p:bldP spid="8" grpId="0" animBg="1" advAuto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ghi 000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72" y="175889"/>
            <a:ext cx="8998771" cy="6323334"/>
          </a:xfrm>
        </p:spPr>
      </p:pic>
      <p:sp>
        <p:nvSpPr>
          <p:cNvPr id="5" name="Freccia su 4"/>
          <p:cNvSpPr/>
          <p:nvPr/>
        </p:nvSpPr>
        <p:spPr>
          <a:xfrm rot="15777346">
            <a:off x="3750279" y="735755"/>
            <a:ext cx="703720" cy="2585897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Immagin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1470">
            <a:off x="82826" y="1807550"/>
            <a:ext cx="2443983" cy="18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196">
            <a:off x="-246699" y="3796092"/>
            <a:ext cx="6418849" cy="239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6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GHI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" b="2786"/>
          <a:stretch>
            <a:fillRect/>
          </a:stretch>
        </p:blipFill>
        <p:spPr>
          <a:xfrm>
            <a:off x="0" y="0"/>
            <a:ext cx="8538073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911">
            <a:off x="83411" y="2595950"/>
            <a:ext cx="3531716" cy="180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righi sal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24" y="1798008"/>
            <a:ext cx="4840976" cy="505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7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 descr="RIGHI4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" b="3194"/>
          <a:stretch>
            <a:fillRect/>
          </a:stretch>
        </p:blipFill>
        <p:spPr>
          <a:xfrm>
            <a:off x="0" y="-49485"/>
            <a:ext cx="5987413" cy="5262061"/>
          </a:xfrm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971">
            <a:off x="-270004" y="1634079"/>
            <a:ext cx="2026496" cy="103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righi sala erasmus+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390" y="494865"/>
            <a:ext cx="4525610" cy="62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GHI6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0" b="3030"/>
          <a:stretch>
            <a:fillRect/>
          </a:stretch>
        </p:blipFill>
        <p:spPr>
          <a:xfrm>
            <a:off x="-21130" y="-296919"/>
            <a:ext cx="6321934" cy="6581701"/>
          </a:xfrm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638">
            <a:off x="-35098" y="1552769"/>
            <a:ext cx="4171741" cy="178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righi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25" y="2144413"/>
            <a:ext cx="4750344" cy="468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7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RIGHI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" b="3257"/>
          <a:stretch>
            <a:fillRect/>
          </a:stretch>
        </p:blipFill>
        <p:spPr>
          <a:xfrm>
            <a:off x="-113382" y="0"/>
            <a:ext cx="8394854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456">
            <a:off x="-84540" y="1875610"/>
            <a:ext cx="3342527" cy="1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 descr="righi sala 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54" y="1219745"/>
            <a:ext cx="4212219" cy="56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2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833179"/>
            <a:ext cx="8968566" cy="1765016"/>
          </a:xfrm>
        </p:spPr>
        <p:txBody>
          <a:bodyPr>
            <a:normAutofit/>
          </a:bodyPr>
          <a:lstStyle/>
          <a:p>
            <a:pPr algn="r"/>
            <a:r>
              <a:rPr lang="it-IT" sz="1800" b="1" dirty="0" smtClean="0">
                <a:latin typeface="Bangla MN"/>
                <a:cs typeface="Bangla MN"/>
              </a:rPr>
              <a:t>Maria </a:t>
            </a:r>
            <a:r>
              <a:rPr lang="it-IT" sz="1800" b="1" dirty="0" smtClean="0">
                <a:latin typeface="Bangla MN"/>
                <a:cs typeface="Bangla MN"/>
              </a:rPr>
              <a:t>Nica – docente di Italiano e Storia</a:t>
            </a:r>
            <a:br>
              <a:rPr lang="it-IT" sz="1800" b="1" dirty="0" smtClean="0">
                <a:latin typeface="Bangla MN"/>
                <a:cs typeface="Bangla MN"/>
              </a:rPr>
            </a:br>
            <a:r>
              <a:rPr lang="it-IT" sz="1800" b="1" dirty="0" smtClean="0">
                <a:latin typeface="Bangla MN"/>
                <a:cs typeface="Bangla MN"/>
              </a:rPr>
              <a:t> Istituto Polispecialistico San Paolo</a:t>
            </a:r>
            <a:r>
              <a:rPr lang="it-IT" sz="2000" b="1" dirty="0">
                <a:latin typeface="Bangla MN"/>
                <a:cs typeface="Bangla MN"/>
              </a:rPr>
              <a:t> </a:t>
            </a:r>
            <a:r>
              <a:rPr lang="it-IT" sz="2000" b="1" dirty="0" smtClean="0">
                <a:latin typeface="Bangla MN"/>
                <a:cs typeface="Bangla MN"/>
              </a:rPr>
              <a:t>- </a:t>
            </a:r>
            <a:r>
              <a:rPr lang="it-IT" sz="1600" b="1" dirty="0" smtClean="0">
                <a:latin typeface="Bangla MN"/>
                <a:cs typeface="Bangla MN"/>
              </a:rPr>
              <a:t>Sorrento</a:t>
            </a:r>
            <a:r>
              <a:rPr lang="it-IT" sz="2000" b="1" dirty="0" smtClean="0">
                <a:latin typeface="Bangla MN"/>
                <a:cs typeface="Bangla MN"/>
              </a:rPr>
              <a:t/>
            </a:r>
            <a:br>
              <a:rPr lang="it-IT" sz="2000" b="1" dirty="0" smtClean="0">
                <a:latin typeface="Bangla MN"/>
                <a:cs typeface="Bangla MN"/>
              </a:rPr>
            </a:br>
            <a:r>
              <a:rPr lang="it-IT" sz="2000" dirty="0" smtClean="0">
                <a:latin typeface="Bangla MN"/>
                <a:cs typeface="Bangla MN"/>
              </a:rPr>
              <a:t>Ambasciatrice Nazionale </a:t>
            </a:r>
            <a:r>
              <a:rPr lang="it-IT" sz="2000" dirty="0" err="1">
                <a:latin typeface="Bangla MN"/>
                <a:cs typeface="Bangla MN"/>
              </a:rPr>
              <a:t>E</a:t>
            </a:r>
            <a:r>
              <a:rPr lang="it-IT" sz="2000" dirty="0" err="1" smtClean="0">
                <a:latin typeface="Bangla MN"/>
                <a:cs typeface="Bangla MN"/>
              </a:rPr>
              <a:t>twinning</a:t>
            </a:r>
            <a:r>
              <a:rPr lang="it-IT" sz="2000" dirty="0" smtClean="0">
                <a:latin typeface="Bangla MN"/>
                <a:cs typeface="Bangla MN"/>
              </a:rPr>
              <a:t/>
            </a:r>
            <a:br>
              <a:rPr lang="it-IT" sz="2000" dirty="0" smtClean="0">
                <a:latin typeface="Bangla MN"/>
                <a:cs typeface="Bangla MN"/>
              </a:rPr>
            </a:br>
            <a:r>
              <a:rPr lang="it-IT" sz="2000" dirty="0" smtClean="0">
                <a:latin typeface="Bangla MN"/>
                <a:cs typeface="Bangla MN"/>
              </a:rPr>
              <a:t>USR Campania</a:t>
            </a:r>
            <a:br>
              <a:rPr lang="it-IT" sz="2000" dirty="0" smtClean="0">
                <a:latin typeface="Bangla MN"/>
                <a:cs typeface="Bangla MN"/>
              </a:rPr>
            </a:br>
            <a:r>
              <a:rPr lang="it-IT" sz="2000" b="1" dirty="0" err="1" smtClean="0">
                <a:latin typeface="Bangla MN"/>
                <a:cs typeface="Bangla MN"/>
              </a:rPr>
              <a:t>www.mariellanica@gmail.com</a:t>
            </a:r>
            <a:endParaRPr lang="it-IT" sz="2000" b="1" dirty="0">
              <a:latin typeface="Bangla MN"/>
              <a:cs typeface="Bangla MN"/>
            </a:endParaRPr>
          </a:p>
        </p:txBody>
      </p:sp>
      <p:pic>
        <p:nvPicPr>
          <p:cNvPr id="15" name="Segnaposto contenuto 14" descr="Social_Networks_logo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480" t="-26770" r="-176688" b="-79037"/>
          <a:stretch/>
        </p:blipFill>
        <p:spPr>
          <a:xfrm>
            <a:off x="-958989" y="3692293"/>
            <a:ext cx="8515672" cy="4683292"/>
          </a:xfrm>
        </p:spPr>
      </p:pic>
      <p:grpSp>
        <p:nvGrpSpPr>
          <p:cNvPr id="6" name="Group 419"/>
          <p:cNvGrpSpPr>
            <a:grpSpLocks/>
          </p:cNvGrpSpPr>
          <p:nvPr/>
        </p:nvGrpSpPr>
        <p:grpSpPr bwMode="auto">
          <a:xfrm>
            <a:off x="439891" y="442815"/>
            <a:ext cx="2877256" cy="2938760"/>
            <a:chOff x="-533939" y="-88900"/>
            <a:chExt cx="5821176" cy="5903102"/>
          </a:xfrm>
        </p:grpSpPr>
        <p:pic>
          <p:nvPicPr>
            <p:cNvPr id="7" name="IETWINNING-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160235" cy="5160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magine 4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3939" y="-88900"/>
              <a:ext cx="5821176" cy="5903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Shape 415"/>
          <p:cNvSpPr txBox="1">
            <a:spLocks/>
          </p:cNvSpPr>
          <p:nvPr/>
        </p:nvSpPr>
        <p:spPr>
          <a:xfrm>
            <a:off x="2940987" y="2534493"/>
            <a:ext cx="5492585" cy="1012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ngla MN"/>
                <a:cs typeface="Bangla MN"/>
              </a:rPr>
              <a:t>Grazie per l</a:t>
            </a:r>
            <a:r>
              <a:rPr lang="ja-JP" alt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ngla MN"/>
                <a:cs typeface="Bangla MN"/>
              </a:rPr>
              <a:t>’</a:t>
            </a:r>
            <a:r>
              <a:rPr lang="it-IT" altLang="ja-JP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ngla MN"/>
                <a:cs typeface="Bangla MN"/>
              </a:rPr>
              <a:t>attenzione!</a:t>
            </a:r>
            <a:endParaRPr lang="it-IT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angla MN"/>
              <a:cs typeface="Bangla MN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381321" y="259375"/>
            <a:ext cx="5587245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SzPct val="75000"/>
            </a:pPr>
            <a:r>
              <a:rPr lang="it-IT" sz="2400" u="sng" dirty="0">
                <a:latin typeface="Bangla MN"/>
                <a:cs typeface="Bangla MN"/>
                <a:hlinkClick r:id="rId5"/>
              </a:rPr>
              <a:t>www.etwinning.indire.it</a:t>
            </a:r>
            <a:r>
              <a:rPr lang="it-IT" sz="2400" dirty="0">
                <a:latin typeface="Bangla MN"/>
                <a:cs typeface="Bangla MN"/>
              </a:rPr>
              <a:t> </a:t>
            </a:r>
          </a:p>
          <a:p>
            <a:pPr algn="r">
              <a:buSzPct val="75000"/>
            </a:pPr>
            <a:r>
              <a:rPr lang="it-IT" sz="2400" u="sng" dirty="0">
                <a:latin typeface="Bangla MN"/>
                <a:cs typeface="Bangla MN"/>
                <a:hlinkClick r:id="rId6"/>
              </a:rPr>
              <a:t>www.etwinning.net</a:t>
            </a:r>
            <a:endParaRPr lang="it-IT" sz="2400" dirty="0">
              <a:latin typeface="Bangla MN"/>
              <a:cs typeface="Bangla MN"/>
            </a:endParaRPr>
          </a:p>
          <a:p>
            <a:pPr algn="r">
              <a:buSzPct val="75000"/>
            </a:pPr>
            <a:r>
              <a:rPr lang="it-IT" sz="2400" dirty="0" err="1" smtClean="0">
                <a:latin typeface="Bangla MN"/>
                <a:cs typeface="Bangla MN"/>
              </a:rPr>
              <a:t>Facebook</a:t>
            </a:r>
            <a:r>
              <a:rPr lang="it-IT" sz="2400" dirty="0">
                <a:latin typeface="Bangla MN"/>
                <a:cs typeface="Bangla MN"/>
              </a:rPr>
              <a:t>: </a:t>
            </a:r>
            <a:r>
              <a:rPr lang="it-IT" sz="2400" dirty="0" err="1">
                <a:latin typeface="Bangla MN"/>
                <a:cs typeface="Bangla MN"/>
              </a:rPr>
              <a:t>etwinning</a:t>
            </a:r>
            <a:r>
              <a:rPr lang="it-IT" sz="2400" dirty="0">
                <a:latin typeface="Bangla MN"/>
                <a:cs typeface="Bangla MN"/>
              </a:rPr>
              <a:t> </a:t>
            </a:r>
            <a:r>
              <a:rPr lang="it-IT" sz="2400" dirty="0" smtClean="0">
                <a:latin typeface="Bangla MN"/>
                <a:cs typeface="Bangla MN"/>
              </a:rPr>
              <a:t>Campania</a:t>
            </a:r>
            <a:endParaRPr lang="it-IT" sz="2400" dirty="0">
              <a:latin typeface="Bangla MN"/>
              <a:cs typeface="Bangla MN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2876" y="3830792"/>
            <a:ext cx="26445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Bangla MN"/>
                <a:cs typeface="Bangla MN"/>
              </a:rPr>
              <a:t>Mariella Nica </a:t>
            </a:r>
          </a:p>
          <a:p>
            <a:pPr algn="ctr"/>
            <a:r>
              <a:rPr lang="it-IT" sz="2000" b="1" dirty="0" smtClean="0">
                <a:solidFill>
                  <a:srgbClr val="0000FF"/>
                </a:solidFill>
              </a:rPr>
              <a:t>sui social network</a:t>
            </a:r>
            <a:endParaRPr lang="it-IT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50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684213" y="1556792"/>
            <a:ext cx="82804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it-IT" sz="3600" b="1" dirty="0" smtClean="0">
                <a:solidFill>
                  <a:schemeClr val="bg2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                 eTwinning: le tappe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chemeClr val="bg2">
                    <a:lumMod val="75000"/>
                  </a:schemeClr>
                </a:solidFill>
                <a:cs typeface="Arial" charset="0"/>
              </a:rPr>
            </a:br>
            <a:r>
              <a:rPr lang="it-IT" sz="2000" b="1" dirty="0">
                <a:solidFill>
                  <a:schemeClr val="tx2"/>
                </a:solidFill>
                <a:cs typeface="Arial" charset="0"/>
              </a:rPr>
              <a:t/>
            </a:r>
            <a:br>
              <a:rPr lang="it-IT" sz="2000" b="1" dirty="0">
                <a:solidFill>
                  <a:schemeClr val="tx2"/>
                </a:solidFill>
                <a:cs typeface="Arial" charset="0"/>
              </a:rPr>
            </a:b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2004/06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>
                <a:solidFill>
                  <a:srgbClr val="FFFF00"/>
                </a:solidFill>
                <a:cs typeface="Arial" charset="0"/>
              </a:rPr>
              <a:t>-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Programma </a:t>
            </a:r>
            <a:r>
              <a:rPr lang="it-IT" sz="2800" b="1" dirty="0" err="1">
                <a:solidFill>
                  <a:srgbClr val="FFFF00"/>
                </a:solidFill>
                <a:cs typeface="Arial" charset="0"/>
              </a:rPr>
              <a:t>eLearning</a:t>
            </a:r>
            <a:r>
              <a:rPr lang="it-IT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- </a:t>
            </a:r>
            <a:r>
              <a:rPr lang="it-IT" sz="2800" b="1" dirty="0">
                <a:solidFill>
                  <a:srgbClr val="FFFF00"/>
                </a:solidFill>
                <a:cs typeface="Arial" charset="0"/>
              </a:rPr>
              <a:t>azione 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3- </a:t>
            </a:r>
          </a:p>
          <a:p>
            <a:r>
              <a:rPr lang="it-IT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prevedeva lo sviluppo di gemellaggi elettronici tra istituti scolastici primari e secondari e la promozione delle formazioni destinate ai docenti (</a:t>
            </a:r>
            <a:r>
              <a:rPr lang="it-IT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e-Twinning</a:t>
            </a:r>
            <a:r>
              <a:rPr lang="it-IT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it-IT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it-IT" sz="2800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it-IT" sz="2800" dirty="0">
                <a:solidFill>
                  <a:srgbClr val="FFFF00"/>
                </a:solidFill>
                <a:cs typeface="Arial" charset="0"/>
              </a:rPr>
            </a:br>
            <a:r>
              <a:rPr lang="it-IT" sz="2800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it-IT" sz="2800" dirty="0">
                <a:solidFill>
                  <a:srgbClr val="FFFF00"/>
                </a:solidFill>
                <a:cs typeface="Arial" charset="0"/>
              </a:rPr>
            </a:br>
            <a:r>
              <a:rPr lang="it-IT" sz="2800" b="1" dirty="0">
                <a:solidFill>
                  <a:srgbClr val="FFFF00"/>
                </a:solidFill>
                <a:cs typeface="Arial" charset="0"/>
              </a:rPr>
              <a:t>2007</a:t>
            </a:r>
            <a:r>
              <a:rPr lang="it-IT" sz="28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/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13-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>
                <a:solidFill>
                  <a:srgbClr val="FFFF00"/>
                </a:solidFill>
                <a:cs typeface="Arial" charset="0"/>
              </a:rPr>
              <a:t>Inserimento nel Programma 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LLP </a:t>
            </a:r>
            <a:r>
              <a:rPr lang="it-IT" sz="28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Comenius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http://www.programmallp.it/</a:t>
            </a:r>
            <a:r>
              <a:rPr lang="it-IT" sz="1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index.php</a:t>
            </a:r>
            <a:r>
              <a:rPr lang="it-IT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?id_cnt=232</a:t>
            </a:r>
            <a:r>
              <a:rPr lang="it-IT" sz="2000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it-IT" sz="2000" dirty="0">
                <a:solidFill>
                  <a:srgbClr val="FFFF00"/>
                </a:solidFill>
                <a:cs typeface="Arial" charset="0"/>
              </a:rPr>
            </a:br>
            <a:r>
              <a:rPr lang="it-IT" sz="2000" dirty="0">
                <a:solidFill>
                  <a:srgbClr val="FFFF00"/>
                </a:solidFill>
                <a:cs typeface="Arial" charset="0"/>
              </a:rPr>
              <a:t/>
            </a:r>
            <a:br>
              <a:rPr lang="it-IT" sz="2000" dirty="0">
                <a:solidFill>
                  <a:srgbClr val="FFFF00"/>
                </a:solidFill>
                <a:cs typeface="Arial" charset="0"/>
              </a:rPr>
            </a:b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2008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>
                <a:solidFill>
                  <a:srgbClr val="FFFF00"/>
                </a:solidFill>
                <a:cs typeface="Arial" charset="0"/>
              </a:rPr>
              <a:t>-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 err="1">
                <a:solidFill>
                  <a:srgbClr val="FFFF00"/>
                </a:solidFill>
                <a:cs typeface="Arial" charset="0"/>
              </a:rPr>
              <a:t>eTwinning</a:t>
            </a:r>
            <a:r>
              <a:rPr lang="it-IT" sz="28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2.0</a:t>
            </a:r>
            <a:r>
              <a:rPr lang="it-IT" sz="2800" dirty="0">
                <a:solidFill>
                  <a:srgbClr val="FFFF00"/>
                </a:solidFill>
                <a:cs typeface="Arial" charset="0"/>
              </a:rPr>
              <a:t>: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latin typeface="AR BLANCA" pitchFamily="2" charset="0"/>
                <a:cs typeface="Arial" charset="0"/>
              </a:rPr>
              <a:t>eTwinning</a:t>
            </a:r>
            <a:r>
              <a:rPr lang="it-IT" sz="2800" dirty="0" smtClean="0">
                <a:solidFill>
                  <a:srgbClr val="FFFF00"/>
                </a:solidFill>
                <a:latin typeface="AR BLANCA" pitchFamily="2" charset="0"/>
                <a:cs typeface="Arial" charset="0"/>
              </a:rPr>
              <a:t> </a:t>
            </a:r>
            <a:r>
              <a:rPr lang="it-IT" sz="2800" dirty="0" err="1" smtClean="0">
                <a:solidFill>
                  <a:srgbClr val="FFFF00"/>
                </a:solidFill>
                <a:latin typeface="AR BLANCA" pitchFamily="2" charset="0"/>
                <a:cs typeface="Arial" charset="0"/>
              </a:rPr>
              <a:t>goes</a:t>
            </a:r>
            <a:r>
              <a:rPr lang="it-IT" sz="2800" dirty="0" smtClean="0">
                <a:solidFill>
                  <a:srgbClr val="FFFF00"/>
                </a:solidFill>
                <a:latin typeface="AR BLANCA" pitchFamily="2" charset="0"/>
                <a:cs typeface="Arial" charset="0"/>
              </a:rPr>
              <a:t> social</a:t>
            </a:r>
          </a:p>
          <a:p>
            <a:endParaRPr lang="it-IT" sz="2800" dirty="0" smtClean="0">
              <a:solidFill>
                <a:srgbClr val="FFFF00"/>
              </a:solidFill>
              <a:cs typeface="Arial" charset="0"/>
            </a:endParaRPr>
          </a:p>
          <a:p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2014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-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  diventa parte della </a:t>
            </a:r>
            <a:r>
              <a:rPr lang="it-IT" sz="2800" b="1" dirty="0" smtClean="0">
                <a:solidFill>
                  <a:srgbClr val="FFFF00"/>
                </a:solidFill>
                <a:cs typeface="Arial" charset="0"/>
              </a:rPr>
              <a:t>KA2 </a:t>
            </a:r>
            <a:r>
              <a:rPr lang="it-IT" sz="2800" dirty="0" smtClean="0">
                <a:solidFill>
                  <a:srgbClr val="FFFF00"/>
                </a:solidFill>
                <a:cs typeface="Arial" charset="0"/>
              </a:rPr>
              <a:t>in </a:t>
            </a:r>
            <a:r>
              <a:rPr lang="it-IT" sz="2800" b="1" dirty="0" err="1" smtClean="0">
                <a:solidFill>
                  <a:srgbClr val="FFFF00"/>
                </a:solidFill>
                <a:cs typeface="Arial" charset="0"/>
              </a:rPr>
              <a:t>Erasmus+</a:t>
            </a:r>
            <a:endParaRPr lang="it-IT" sz="2800" b="1" dirty="0" smtClean="0">
              <a:solidFill>
                <a:srgbClr val="FFFF00"/>
              </a:solidFill>
              <a:cs typeface="Arial" charset="0"/>
            </a:endParaRPr>
          </a:p>
          <a:p>
            <a:endParaRPr lang="it-IT" sz="2800" dirty="0" smtClean="0">
              <a:solidFill>
                <a:schemeClr val="tx2"/>
              </a:solidFill>
              <a:cs typeface="Arial" charset="0"/>
            </a:endParaRPr>
          </a:p>
          <a:p>
            <a:endParaRPr lang="it-IT" sz="28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" name="Immagine 10" descr="logo_tr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1905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7958" y="395569"/>
            <a:ext cx="6202496" cy="459594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817782" y="5354198"/>
            <a:ext cx="5464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 smtClean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Portale europeo      http://www.etwinning.net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817781" y="6048260"/>
            <a:ext cx="5210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b="1" dirty="0" smtClean="0">
                <a:solidFill>
                  <a:srgbClr val="FFFF00"/>
                </a:solidFill>
                <a:latin typeface="Century Gothic" pitchFamily="34" charset="0"/>
                <a:cs typeface="Arial" charset="0"/>
              </a:rPr>
              <a:t>Sito italiano              http://etwinning.indire.it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onia_000\Desktop\il_portale_europe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250" y="694063"/>
            <a:ext cx="8914468" cy="5475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nia_000\Desktop\DESKTOP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253" y="672029"/>
            <a:ext cx="8304043" cy="5056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onia_000\Desktop\EDITAPR_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133" y="231355"/>
            <a:ext cx="3513778" cy="2071171"/>
          </a:xfrm>
          <a:prstGeom prst="rect">
            <a:avLst/>
          </a:prstGeom>
          <a:noFill/>
        </p:spPr>
      </p:pic>
      <p:pic>
        <p:nvPicPr>
          <p:cNvPr id="1028" name="Picture 4" descr="C:\Users\tonia_000\Desktop\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0459" y="1508755"/>
            <a:ext cx="4995069" cy="1587542"/>
          </a:xfrm>
          <a:prstGeom prst="rect">
            <a:avLst/>
          </a:prstGeom>
          <a:noFill/>
        </p:spPr>
      </p:pic>
      <p:pic>
        <p:nvPicPr>
          <p:cNvPr id="1029" name="Picture 5" descr="C:\Users\tonia_000\Desktop\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7133" y="3250534"/>
            <a:ext cx="5943495" cy="1653825"/>
          </a:xfrm>
          <a:prstGeom prst="rect">
            <a:avLst/>
          </a:prstGeom>
          <a:noFill/>
        </p:spPr>
      </p:pic>
      <p:pic>
        <p:nvPicPr>
          <p:cNvPr id="1030" name="Picture 6" descr="C:\Users\tonia_000\Desktop\H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0791" y="5133860"/>
            <a:ext cx="3761181" cy="149829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4175393" y="407624"/>
            <a:ext cx="4660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FFFF00"/>
                </a:solidFill>
                <a:latin typeface="Calibri" pitchFamily="34" charset="0"/>
              </a:rPr>
              <a:t>        Edita  Profilo</a:t>
            </a:r>
            <a:endParaRPr lang="it-IT" sz="32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onia_000\Desktop\PROFI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209" y="506775"/>
            <a:ext cx="7705260" cy="562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onia_000\Desktop\ULTIMA_SL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545" y="485951"/>
            <a:ext cx="7525265" cy="575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20131017_193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2088232" cy="278430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11760" y="764704"/>
            <a:ext cx="63205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Antonietta Calò docente di Lingua e </a:t>
            </a:r>
            <a:r>
              <a:rPr lang="it-IT" sz="2000" dirty="0" err="1" smtClean="0">
                <a:solidFill>
                  <a:srgbClr val="FFFF00"/>
                </a:solidFill>
              </a:rPr>
              <a:t>Lettaratura</a:t>
            </a:r>
            <a:r>
              <a:rPr lang="it-IT" sz="2000" dirty="0" smtClean="0">
                <a:solidFill>
                  <a:srgbClr val="FFFF00"/>
                </a:solidFill>
              </a:rPr>
              <a:t> Inglese</a:t>
            </a:r>
          </a:p>
          <a:p>
            <a:r>
              <a:rPr lang="it-IT" sz="2000" dirty="0" err="1" smtClean="0">
                <a:solidFill>
                  <a:srgbClr val="FFFF00"/>
                </a:solidFill>
              </a:rPr>
              <a:t>I.I.S.</a:t>
            </a:r>
            <a:r>
              <a:rPr lang="it-IT" sz="2000" dirty="0" smtClean="0">
                <a:solidFill>
                  <a:srgbClr val="FFFF00"/>
                </a:solidFill>
              </a:rPr>
              <a:t> “don Lorenzo </a:t>
            </a:r>
            <a:r>
              <a:rPr lang="it-IT" sz="2000" dirty="0" err="1" smtClean="0">
                <a:solidFill>
                  <a:srgbClr val="FFFF00"/>
                </a:solidFill>
              </a:rPr>
              <a:t>Milani</a:t>
            </a:r>
            <a:r>
              <a:rPr lang="it-IT" sz="2000" dirty="0" smtClean="0">
                <a:solidFill>
                  <a:srgbClr val="FFFF00"/>
                </a:solidFill>
              </a:rPr>
              <a:t>”- </a:t>
            </a:r>
            <a:r>
              <a:rPr lang="it-IT" sz="2000" dirty="0" err="1" smtClean="0">
                <a:solidFill>
                  <a:srgbClr val="FFFF00"/>
                </a:solidFill>
              </a:rPr>
              <a:t>Gragnano</a:t>
            </a:r>
            <a:r>
              <a:rPr lang="it-IT" sz="2000" dirty="0" smtClean="0">
                <a:solidFill>
                  <a:srgbClr val="FFFF00"/>
                </a:solidFill>
              </a:rPr>
              <a:t> (NA)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Tel: 081 870 00 </a:t>
            </a:r>
            <a:r>
              <a:rPr lang="it-IT" sz="2000" dirty="0" err="1" smtClean="0">
                <a:solidFill>
                  <a:srgbClr val="FFFF00"/>
                </a:solidFill>
              </a:rPr>
              <a:t>00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E-mail: </a:t>
            </a:r>
            <a:r>
              <a:rPr lang="it-IT" sz="2000" dirty="0" smtClean="0">
                <a:solidFill>
                  <a:srgbClr val="FFFF00"/>
                </a:solidFill>
                <a:hlinkClick r:id="rId3"/>
              </a:rPr>
              <a:t>nas013007@istruzione.it</a:t>
            </a:r>
            <a:endParaRPr lang="it-IT" sz="2000" dirty="0" smtClean="0">
              <a:solidFill>
                <a:srgbClr val="FFFF00"/>
              </a:solidFill>
            </a:endParaRPr>
          </a:p>
          <a:p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             </a:t>
            </a:r>
            <a:r>
              <a:rPr lang="it-IT" sz="2000" dirty="0" smtClean="0">
                <a:solidFill>
                  <a:srgbClr val="FFFF00"/>
                </a:solidFill>
                <a:hlinkClick r:id="rId4"/>
              </a:rPr>
              <a:t>donmilani@donmilani.it</a:t>
            </a:r>
            <a:endParaRPr lang="it-IT" sz="2000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339752" y="2852936"/>
            <a:ext cx="6124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Docente </a:t>
            </a:r>
            <a:r>
              <a:rPr lang="it-IT" sz="2000" dirty="0" err="1" smtClean="0">
                <a:solidFill>
                  <a:srgbClr val="FFFF00"/>
                </a:solidFill>
              </a:rPr>
              <a:t>eTwinner</a:t>
            </a:r>
            <a:r>
              <a:rPr lang="it-IT" sz="2000" dirty="0" smtClean="0">
                <a:solidFill>
                  <a:srgbClr val="FFFF00"/>
                </a:solidFill>
              </a:rPr>
              <a:t> dal 2007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Ambasciatrice per la Regione Campania dal 2010</a:t>
            </a:r>
          </a:p>
          <a:p>
            <a:r>
              <a:rPr lang="it-IT" sz="2000" dirty="0" err="1" smtClean="0">
                <a:solidFill>
                  <a:srgbClr val="FFFF00"/>
                </a:solidFill>
              </a:rPr>
              <a:t>European</a:t>
            </a:r>
            <a:r>
              <a:rPr lang="it-IT" sz="2000" dirty="0" smtClean="0">
                <a:solidFill>
                  <a:srgbClr val="FFFF00"/>
                </a:solidFill>
              </a:rPr>
              <a:t> </a:t>
            </a:r>
            <a:r>
              <a:rPr lang="it-IT" sz="2000" dirty="0" err="1" smtClean="0">
                <a:solidFill>
                  <a:srgbClr val="FFFF00"/>
                </a:solidFill>
              </a:rPr>
              <a:t>Ambassador-</a:t>
            </a:r>
            <a:r>
              <a:rPr lang="it-IT" sz="2000" dirty="0" smtClean="0">
                <a:solidFill>
                  <a:srgbClr val="FFFF00"/>
                </a:solidFill>
              </a:rPr>
              <a:t> II LEVEL- dal 2013</a:t>
            </a:r>
            <a:endParaRPr lang="it-IT" sz="2000" dirty="0">
              <a:solidFill>
                <a:srgbClr val="FFFF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293096"/>
            <a:ext cx="363541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FFFF00"/>
                </a:solidFill>
              </a:rPr>
              <a:t>CONTATTI PERSONALI:</a:t>
            </a:r>
          </a:p>
          <a:p>
            <a:r>
              <a:rPr lang="it-IT" sz="2000" dirty="0" err="1" smtClean="0">
                <a:solidFill>
                  <a:srgbClr val="FFFF00"/>
                </a:solidFill>
              </a:rPr>
              <a:t>Cell</a:t>
            </a:r>
            <a:r>
              <a:rPr lang="it-IT" sz="2000" dirty="0" smtClean="0">
                <a:solidFill>
                  <a:srgbClr val="FFFF00"/>
                </a:solidFill>
              </a:rPr>
              <a:t>: 3666595855 – 3338438248</a:t>
            </a:r>
          </a:p>
          <a:p>
            <a:r>
              <a:rPr lang="it-IT" sz="2000" dirty="0" smtClean="0">
                <a:solidFill>
                  <a:srgbClr val="FFFF00"/>
                </a:solidFill>
              </a:rPr>
              <a:t>E-mail : </a:t>
            </a:r>
            <a:r>
              <a:rPr lang="it-IT" sz="2000" dirty="0" smtClean="0">
                <a:solidFill>
                  <a:srgbClr val="FFFF00"/>
                </a:solidFill>
                <a:hlinkClick r:id="rId5"/>
              </a:rPr>
              <a:t>tonia.calo@gmail.com</a:t>
            </a:r>
            <a:endParaRPr lang="it-IT" sz="2000" dirty="0" smtClean="0">
              <a:solidFill>
                <a:srgbClr val="FFFF00"/>
              </a:solidFill>
            </a:endParaRPr>
          </a:p>
          <a:p>
            <a:r>
              <a:rPr lang="it-IT" sz="2000" dirty="0">
                <a:solidFill>
                  <a:srgbClr val="FFFF00"/>
                </a:solidFill>
              </a:rPr>
              <a:t> </a:t>
            </a:r>
            <a:r>
              <a:rPr lang="it-IT" sz="2000" dirty="0" smtClean="0">
                <a:solidFill>
                  <a:srgbClr val="FFFF00"/>
                </a:solidFill>
              </a:rPr>
              <a:t>             </a:t>
            </a:r>
            <a:r>
              <a:rPr lang="it-IT" sz="2000" dirty="0" smtClean="0">
                <a:solidFill>
                  <a:srgbClr val="FFFF00"/>
                </a:solidFill>
                <a:hlinkClick r:id="rId6"/>
              </a:rPr>
              <a:t>toniacalo2013@libero.it</a:t>
            </a:r>
            <a:endParaRPr lang="it-IT" sz="2000" dirty="0" smtClean="0">
              <a:solidFill>
                <a:srgbClr val="FFFF00"/>
              </a:solidFill>
            </a:endParaRPr>
          </a:p>
          <a:p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Antonietta Calò - Ambasciatrice Campania</a:t>
            </a:r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196</Words>
  <Application>Microsoft Macintosh PowerPoint</Application>
  <PresentationFormat>Presentazione su schermo (4:3)</PresentationFormat>
  <Paragraphs>45</Paragraphs>
  <Slides>16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Maria Nica – docente di Italiano e Storia  Istituto Polispecialistico San Paolo - Sorrento Ambasciatrice Nazionale Etwinning USR Campania www.mariellanica@gmail.com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Mariella Nica</dc:creator>
  <cp:lastModifiedBy>Mariella Nica</cp:lastModifiedBy>
  <cp:revision>65</cp:revision>
  <dcterms:created xsi:type="dcterms:W3CDTF">2015-01-07T19:03:37Z</dcterms:created>
  <dcterms:modified xsi:type="dcterms:W3CDTF">2015-01-12T19:22:30Z</dcterms:modified>
</cp:coreProperties>
</file>