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notesMasterIdLst>
    <p:notesMasterId r:id="rId21"/>
  </p:notesMasterIdLst>
  <p:sldIdLst>
    <p:sldId id="256" r:id="rId2"/>
    <p:sldId id="266" r:id="rId3"/>
    <p:sldId id="258" r:id="rId4"/>
    <p:sldId id="271" r:id="rId5"/>
    <p:sldId id="272" r:id="rId6"/>
    <p:sldId id="273" r:id="rId7"/>
    <p:sldId id="274" r:id="rId8"/>
    <p:sldId id="259" r:id="rId9"/>
    <p:sldId id="265" r:id="rId10"/>
    <p:sldId id="257" r:id="rId11"/>
    <p:sldId id="275" r:id="rId12"/>
    <p:sldId id="268" r:id="rId13"/>
    <p:sldId id="267" r:id="rId14"/>
    <p:sldId id="262" r:id="rId15"/>
    <p:sldId id="269" r:id="rId16"/>
    <p:sldId id="270" r:id="rId17"/>
    <p:sldId id="276" r:id="rId18"/>
    <p:sldId id="277" r:id="rId19"/>
    <p:sldId id="264" r:id="rId20"/>
  </p:sldIdLst>
  <p:sldSz cx="9144000" cy="6858000" type="screen4x3"/>
  <p:notesSz cx="6858000" cy="994568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22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33BAB-B13F-4447-90AC-2F0FD8B39131}" type="datetimeFigureOut">
              <a:rPr lang="it-IT" smtClean="0"/>
              <a:pPr/>
              <a:t>14/03/2016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29BE2-8722-4350-A64A-040AB8EB63D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0306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29BE2-8722-4350-A64A-040AB8EB63DB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677638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C4526-F624-4098-8DC2-F496059E23B9}" type="slidenum">
              <a:rPr lang="en-US" altLang="it-IT"/>
              <a:pPr/>
              <a:t>12</a:t>
            </a:fld>
            <a:endParaRPr lang="en-US" altLang="it-IT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xmlns="" val="3957517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5DD35B-366A-4863-86CA-786CE8A4E077}" type="slidenum">
              <a:rPr lang="it-IT"/>
              <a:pPr/>
              <a:t>13</a:t>
            </a:fld>
            <a:endParaRPr lang="it-IT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it-IT"/>
              <a:t>Le attività delle IFS sono ovviamente tracciate dal sistema.</a:t>
            </a:r>
          </a:p>
          <a:p>
            <a:pPr>
              <a:buFontTx/>
              <a:buNone/>
            </a:pPr>
            <a:r>
              <a:rPr lang="it-IT"/>
              <a:t>Vediamo come organizzare il tracciamento.</a:t>
            </a:r>
          </a:p>
          <a:p>
            <a:pPr>
              <a:buFontTx/>
              <a:buNone/>
            </a:pPr>
            <a:r>
              <a:rPr lang="it-IT"/>
              <a:t>Per ciascuna IFS è possibile il tracciamento relativo a :</a:t>
            </a:r>
          </a:p>
          <a:p>
            <a:r>
              <a:rPr lang="it-IT"/>
              <a:t>Accessi degli studenti per settore dell’impresa</a:t>
            </a:r>
          </a:p>
          <a:p>
            <a:r>
              <a:rPr lang="it-IT"/>
              <a:t>Interazione con le altre IFS</a:t>
            </a:r>
          </a:p>
          <a:p>
            <a:r>
              <a:rPr lang="it-IT"/>
              <a:t>Programmazione didattica</a:t>
            </a:r>
          </a:p>
          <a:p>
            <a:r>
              <a:rPr lang="it-IT"/>
              <a:t>Ordini clienti</a:t>
            </a:r>
          </a:p>
          <a:p>
            <a:r>
              <a:rPr lang="it-IT"/>
              <a:t>Ordini fornitori</a:t>
            </a:r>
          </a:p>
          <a:p>
            <a:r>
              <a:rPr lang="it-IT"/>
              <a:t>Documenti di trasporto in ingresso e in uscita</a:t>
            </a:r>
          </a:p>
          <a:p>
            <a:r>
              <a:rPr lang="it-IT"/>
              <a:t>Fatturazione</a:t>
            </a:r>
          </a:p>
          <a:p>
            <a:r>
              <a:rPr lang="it-IT"/>
              <a:t>Operazioni con la banca</a:t>
            </a:r>
          </a:p>
          <a:p>
            <a:pPr>
              <a:buFontTx/>
              <a:buNone/>
            </a:pPr>
            <a:r>
              <a:rPr lang="it-IT"/>
              <a:t>Tutte queste informazioni sono navigabili con successivi livelli di approfondimento fino alla visualizzazione dei dettagli delle informazioni sintetiche.</a:t>
            </a:r>
          </a:p>
          <a:p>
            <a:pPr>
              <a:buFontTx/>
              <a:buNone/>
            </a:pPr>
            <a:r>
              <a:rPr lang="it-IT"/>
              <a:t>Naturalmente tutte queste informazioni sono poi organizzate per Regione, Provincia, Categoria merceologica (come organizzazione di base) per consentire il monitoraggio a livello nazionale e regionale.</a:t>
            </a:r>
          </a:p>
        </p:txBody>
      </p:sp>
    </p:spTree>
    <p:extLst>
      <p:ext uri="{BB962C8B-B14F-4D97-AF65-F5344CB8AC3E}">
        <p14:creationId xmlns:p14="http://schemas.microsoft.com/office/powerpoint/2010/main" xmlns="" val="837876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8F85D9-BF41-4286-9C11-7291154DF9A5}" type="slidenum">
              <a:rPr lang="en-US" altLang="it-IT"/>
              <a:pPr/>
              <a:t>14</a:t>
            </a:fld>
            <a:endParaRPr lang="en-US" altLang="it-IT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xmlns="" val="3955355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DF34-BF5E-484B-BA73-5694BF171CA8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5914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DF504-7166-40FE-AAB6-B8CF9CC45551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509751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C613-684B-4581-8C1A-6FD55A72534A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39474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626ED-B04D-4494-B186-70340077E48E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2829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C2FD-72C4-424A-AF88-32C8DA13CA9F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43435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B30AE-3C0C-468C-A084-1E34B57E6447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29340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145B-B2B8-418C-B497-7BE1A87185F5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4631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DD6D3-1D7D-43D4-A863-255C240E6D55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8929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CDF22-787A-4AE1-A831-18AB36EA00B3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2609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B7E0EA6-3DF0-4F60-BF36-E932906AD330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3109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576BD-88C5-4177-BFA7-295BAED818D3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85523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973A29B-C2EC-44DE-AEA9-93AA0339197D}" type="datetime1">
              <a:rPr lang="it-IT" smtClean="0"/>
              <a:pPr/>
              <a:t>14/03/2016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A625026-7281-4F8C-9181-2D40910F23C4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94084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ALTERNANZA</a:t>
            </a:r>
            <a:r>
              <a:rPr lang="it-IT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it-IT" sz="32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MODALITA’ IMPRESA </a:t>
            </a:r>
            <a:r>
              <a:rPr lang="it-IT" sz="36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FOrMATIVA</a:t>
            </a:r>
            <a:r>
              <a:rPr lang="it-IT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SIMULATA</a:t>
            </a:r>
            <a:endParaRPr lang="it-IT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L’IMPRESA FORMATIVA SIMULATA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b="1" dirty="0" smtClean="0">
                <a:solidFill>
                  <a:srgbClr val="002060"/>
                </a:solidFill>
              </a:rPr>
              <a:t>propone percorsi integrati in stretta connessione con il curricolo scolastico </a:t>
            </a:r>
          </a:p>
          <a:p>
            <a:pPr>
              <a:buNone/>
            </a:pPr>
            <a:r>
              <a:rPr lang="it-IT" b="1" dirty="0" smtClean="0">
                <a:solidFill>
                  <a:srgbClr val="002060"/>
                </a:solidFill>
              </a:rPr>
              <a:t>è una </a:t>
            </a:r>
            <a:r>
              <a:rPr lang="it-IT" b="1" i="1" dirty="0" smtClean="0">
                <a:solidFill>
                  <a:srgbClr val="002060"/>
                </a:solidFill>
              </a:rPr>
              <a:t>opportunità  p</a:t>
            </a:r>
            <a:r>
              <a:rPr lang="it-IT" b="1" dirty="0" smtClean="0">
                <a:solidFill>
                  <a:srgbClr val="002060"/>
                </a:solidFill>
              </a:rPr>
              <a:t>er avvicinare gli studenti ad una didattica per competenze e “rendere attraente” l’apprendimento</a:t>
            </a:r>
          </a:p>
          <a:p>
            <a:pPr>
              <a:buNone/>
            </a:pPr>
            <a:r>
              <a:rPr lang="it-IT" b="1" dirty="0">
                <a:solidFill>
                  <a:srgbClr val="002060"/>
                </a:solidFill>
              </a:rPr>
              <a:t>d</a:t>
            </a:r>
            <a:r>
              <a:rPr lang="it-IT" b="1" dirty="0" smtClean="0">
                <a:solidFill>
                  <a:srgbClr val="002060"/>
                </a:solidFill>
              </a:rPr>
              <a:t>iviene </a:t>
            </a:r>
            <a:r>
              <a:rPr lang="it-IT" altLang="it-IT" b="1" dirty="0" smtClean="0">
                <a:solidFill>
                  <a:srgbClr val="002060"/>
                </a:solidFill>
              </a:rPr>
              <a:t>strategia interattiva per una didattica laboratoriale fondata sulle competenze</a:t>
            </a:r>
            <a:endParaRPr lang="en-US" altLang="it-IT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IMPRESA FORMATIVA SIMULATA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/>
              <a:t>Elementi di criticità </a:t>
            </a:r>
            <a:endParaRPr lang="it-IT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Mancata o ridotta integrazione dell’IFS nelle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attività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curricolari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Scarso coinvolgimento del </a:t>
            </a:r>
            <a:r>
              <a:rPr lang="it-IT" b="1" dirty="0" err="1" smtClean="0">
                <a:solidFill>
                  <a:schemeClr val="bg2">
                    <a:lumMod val="50000"/>
                  </a:schemeClr>
                </a:solidFill>
              </a:rPr>
              <a:t>Cd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 C</a:t>
            </a:r>
            <a:endParaRPr lang="it-IT" b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Dichiarazione delle competenze e valutazione dei percorsi</a:t>
            </a:r>
          </a:p>
          <a:p>
            <a:endParaRPr lang="it-IT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5846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 smtClean="0"/>
              <a:t>PUNTI FONDANTI</a:t>
            </a:r>
            <a:endParaRPr lang="en-US" dirty="0" smtClean="0"/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268413"/>
            <a:ext cx="8229600" cy="452596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lvl="1" eaLnBrk="1" hangingPunct="1"/>
            <a:r>
              <a:rPr lang="it-IT" altLang="it-IT" sz="2400" b="1" dirty="0" smtClean="0"/>
              <a:t>L’AZIENDA SIMULATA NASCE ALL’OMBRA di UN’IMPRESA TUTOR    CON CUI CONDIVIDE LA MISSION ED IL SISTEMA</a:t>
            </a:r>
          </a:p>
          <a:p>
            <a:pPr lvl="1" eaLnBrk="1" hangingPunct="1"/>
            <a:r>
              <a:rPr lang="it-IT" altLang="it-IT" sz="2400" b="1" dirty="0" smtClean="0"/>
              <a:t>PROGETTAZIONE DIDATTICA  PER COMPETENZE</a:t>
            </a:r>
          </a:p>
          <a:p>
            <a:pPr lvl="1" eaLnBrk="1" hangingPunct="1"/>
            <a:r>
              <a:rPr lang="it-IT" altLang="it-IT" sz="2400" b="1" dirty="0" smtClean="0"/>
              <a:t>PARI DIGNITA’ TRA SCUOLA ED AZIENDA NEL PERCORSO FORMATIVO</a:t>
            </a:r>
          </a:p>
          <a:p>
            <a:pPr lvl="1" eaLnBrk="1" hangingPunct="1"/>
            <a:r>
              <a:rPr lang="it-IT" altLang="it-IT" sz="2400" b="1" dirty="0" smtClean="0"/>
              <a:t>APERTURA AL TERRITORIO ED ALLA COMUNITA’ VIRTUALE</a:t>
            </a:r>
          </a:p>
          <a:p>
            <a:pPr lvl="1" eaLnBrk="1" hangingPunct="1"/>
            <a:r>
              <a:rPr lang="it-IT" altLang="it-IT" sz="2400" b="1" dirty="0" smtClean="0"/>
              <a:t>METODOLOGIE DIDATTICHE ATTIVE</a:t>
            </a:r>
          </a:p>
          <a:p>
            <a:pPr lvl="1" eaLnBrk="1" hangingPunct="1"/>
            <a:r>
              <a:rPr lang="it-IT" altLang="it-IT" sz="2400" b="1" dirty="0" smtClean="0"/>
              <a:t>LABORATORIO “REALE” (ORGANIZZATO E PROGETTAZIONE CON L’IMPRESA TUTOR)</a:t>
            </a:r>
          </a:p>
          <a:p>
            <a:pPr lvl="1" eaLnBrk="1" hangingPunct="1">
              <a:buFontTx/>
              <a:buNone/>
            </a:pPr>
            <a:r>
              <a:rPr lang="it-IT" altLang="it-IT" sz="2400" b="1" dirty="0" smtClean="0"/>
              <a:t> </a:t>
            </a:r>
            <a:endParaRPr lang="en-US" altLang="it-IT" sz="2400" b="1" dirty="0" smtClean="0"/>
          </a:p>
        </p:txBody>
      </p:sp>
      <p:sp>
        <p:nvSpPr>
          <p:cNvPr id="18435" name="Segnaposto piè di pagina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it-IT" altLang="it-IT" smtClean="0"/>
              <a:t>LILIANA BORRELLO referente scientifico Confao</a:t>
            </a:r>
            <a:endParaRPr lang="en-US" altLang="it-IT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1D8084D-A23F-4F23-B24C-3491261AE456}" type="slidenum">
              <a:rPr lang="en-US" altLang="it-IT"/>
              <a:pPr/>
              <a:t>12</a:t>
            </a:fld>
            <a:endParaRPr lang="en-US" altLang="it-IT"/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it-IT" altLang="it-IT"/>
          </a:p>
        </p:txBody>
      </p:sp>
      <p:pic>
        <p:nvPicPr>
          <p:cNvPr id="1843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88913"/>
            <a:ext cx="1274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45" name="AutoShape 57"/>
          <p:cNvSpPr>
            <a:spLocks noChangeArrowheads="1"/>
          </p:cNvSpPr>
          <p:nvPr/>
        </p:nvSpPr>
        <p:spPr bwMode="auto">
          <a:xfrm>
            <a:off x="142844" y="2643183"/>
            <a:ext cx="3357586" cy="1428760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38100">
            <a:solidFill>
              <a:srgbClr val="CC0000"/>
            </a:solidFill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63528" name="Rectangle 40"/>
          <p:cNvSpPr>
            <a:spLocks noChangeArrowheads="1"/>
          </p:cNvSpPr>
          <p:nvPr/>
        </p:nvSpPr>
        <p:spPr bwMode="auto">
          <a:xfrm>
            <a:off x="1357290" y="214291"/>
            <a:ext cx="624207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2400" b="1" dirty="0" smtClean="0">
                <a:solidFill>
                  <a:srgbClr val="800000"/>
                </a:solidFill>
                <a:latin typeface="Adobe Jenson Pro Capt" pitchFamily="18" charset="0"/>
              </a:rPr>
              <a:t>IFS</a:t>
            </a:r>
            <a:endParaRPr lang="it-IT" sz="2400" b="1" dirty="0">
              <a:solidFill>
                <a:srgbClr val="800000"/>
              </a:solidFill>
              <a:latin typeface="Adobe Jenson Pro Capt" pitchFamily="18" charset="0"/>
            </a:endParaRPr>
          </a:p>
        </p:txBody>
      </p:sp>
      <p:sp>
        <p:nvSpPr>
          <p:cNvPr id="63543" name="Text Box 55"/>
          <p:cNvSpPr txBox="1">
            <a:spLocks noChangeArrowheads="1"/>
          </p:cNvSpPr>
          <p:nvPr/>
        </p:nvSpPr>
        <p:spPr bwMode="auto">
          <a:xfrm>
            <a:off x="285720" y="2714620"/>
            <a:ext cx="31432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Sensibilizzazione e 0rientamento</a:t>
            </a:r>
          </a:p>
          <a:p>
            <a:endParaRPr lang="it-IT" sz="1400" b="1" dirty="0" smtClean="0">
              <a:solidFill>
                <a:srgbClr val="000066"/>
              </a:solidFill>
              <a:latin typeface="Franklin Gothic Medium" pitchFamily="34" charset="0"/>
            </a:endParaRPr>
          </a:p>
          <a:p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Business Idea e Studio di fattibilità</a:t>
            </a:r>
          </a:p>
          <a:p>
            <a:endParaRPr lang="it-IT" sz="1400" b="1" dirty="0" smtClean="0">
              <a:solidFill>
                <a:srgbClr val="000066"/>
              </a:solidFill>
              <a:latin typeface="Franklin Gothic Medium" pitchFamily="34" charset="0"/>
            </a:endParaRPr>
          </a:p>
          <a:p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Attività preparatorie alla stesura del </a:t>
            </a:r>
          </a:p>
          <a:p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Business </a:t>
            </a:r>
            <a:r>
              <a:rPr lang="it-IT" sz="1400" b="1" dirty="0" err="1" smtClean="0">
                <a:solidFill>
                  <a:srgbClr val="000066"/>
                </a:solidFill>
                <a:latin typeface="Franklin Gothic Medium" pitchFamily="34" charset="0"/>
              </a:rPr>
              <a:t>Plan</a:t>
            </a:r>
            <a:endParaRPr lang="it-IT" sz="1400" b="1" dirty="0">
              <a:solidFill>
                <a:srgbClr val="000066"/>
              </a:solidFill>
              <a:latin typeface="Franklin Gothic Medium" pitchFamily="34" charset="0"/>
            </a:endParaRPr>
          </a:p>
        </p:txBody>
      </p:sp>
      <p:sp>
        <p:nvSpPr>
          <p:cNvPr id="63546" name="AutoShape 58"/>
          <p:cNvSpPr>
            <a:spLocks noChangeArrowheads="1"/>
          </p:cNvSpPr>
          <p:nvPr/>
        </p:nvSpPr>
        <p:spPr bwMode="auto">
          <a:xfrm>
            <a:off x="6108700" y="2622551"/>
            <a:ext cx="2873375" cy="1449392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38100">
            <a:solidFill>
              <a:srgbClr val="008000"/>
            </a:solidFill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63547" name="Text Box 59"/>
          <p:cNvSpPr txBox="1">
            <a:spLocks noChangeArrowheads="1"/>
          </p:cNvSpPr>
          <p:nvPr/>
        </p:nvSpPr>
        <p:spPr bwMode="auto">
          <a:xfrm>
            <a:off x="6561138" y="2963863"/>
            <a:ext cx="1843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rgbClr val="000066"/>
                </a:solidFill>
                <a:latin typeface="Franklin Gothic Medium" pitchFamily="34" charset="0"/>
              </a:rPr>
              <a:t>Gestione dell’impresa</a:t>
            </a:r>
          </a:p>
        </p:txBody>
      </p:sp>
      <p:sp>
        <p:nvSpPr>
          <p:cNvPr id="63555" name="AutoShape 67"/>
          <p:cNvSpPr>
            <a:spLocks noChangeArrowheads="1"/>
          </p:cNvSpPr>
          <p:nvPr/>
        </p:nvSpPr>
        <p:spPr bwMode="auto">
          <a:xfrm>
            <a:off x="3500430" y="1285860"/>
            <a:ext cx="2627313" cy="1233488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38100">
            <a:solidFill>
              <a:srgbClr val="FF9900"/>
            </a:solidFill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endParaRPr lang="it-IT" dirty="0"/>
          </a:p>
        </p:txBody>
      </p:sp>
      <p:sp>
        <p:nvSpPr>
          <p:cNvPr id="63558" name="Text Box 70"/>
          <p:cNvSpPr txBox="1">
            <a:spLocks noChangeArrowheads="1"/>
          </p:cNvSpPr>
          <p:nvPr/>
        </p:nvSpPr>
        <p:spPr bwMode="auto">
          <a:xfrm>
            <a:off x="3643306" y="1500174"/>
            <a:ext cx="2286016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Stesura  del Business </a:t>
            </a:r>
            <a:r>
              <a:rPr lang="it-IT" sz="1400" b="1" dirty="0" err="1" smtClean="0">
                <a:solidFill>
                  <a:srgbClr val="000066"/>
                </a:solidFill>
                <a:latin typeface="Franklin Gothic Medium" pitchFamily="34" charset="0"/>
              </a:rPr>
              <a:t>Plan</a:t>
            </a:r>
            <a:endParaRPr lang="it-IT" sz="1400" b="1" dirty="0" smtClean="0">
              <a:solidFill>
                <a:srgbClr val="000066"/>
              </a:solidFill>
              <a:latin typeface="Franklin Gothic Medium" pitchFamily="34" charset="0"/>
            </a:endParaRPr>
          </a:p>
          <a:p>
            <a:pPr algn="ctr"/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Costituzione dell’I FS</a:t>
            </a:r>
          </a:p>
          <a:p>
            <a:pPr algn="ctr"/>
            <a:r>
              <a:rPr lang="it-IT" sz="1400" b="1" dirty="0" smtClean="0">
                <a:solidFill>
                  <a:srgbClr val="000066"/>
                </a:solidFill>
                <a:latin typeface="Franklin Gothic Medium" pitchFamily="34" charset="0"/>
              </a:rPr>
              <a:t>Inizio attività di gestione</a:t>
            </a:r>
            <a:endParaRPr lang="it-IT" sz="1400" b="1" dirty="0">
              <a:solidFill>
                <a:srgbClr val="000066"/>
              </a:solidFill>
              <a:latin typeface="Franklin Gothic Medium" pitchFamily="34" charset="0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3143240" y="3786190"/>
            <a:ext cx="3286148" cy="157163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2"/>
                </a:solidFill>
              </a:rPr>
              <a:t>Network </a:t>
            </a:r>
            <a:endParaRPr lang="it-IT" b="1" dirty="0">
              <a:solidFill>
                <a:schemeClr val="accent2"/>
              </a:solidFill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6858016" y="4286256"/>
            <a:ext cx="2071702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 smtClean="0"/>
          </a:p>
          <a:p>
            <a:pPr algn="ctr"/>
            <a:endParaRPr lang="it-IT" dirty="0" smtClean="0"/>
          </a:p>
          <a:p>
            <a:pPr algn="ctr"/>
            <a:endParaRPr lang="it-IT" dirty="0" smtClean="0"/>
          </a:p>
          <a:p>
            <a:pPr algn="ctr"/>
            <a:r>
              <a:rPr lang="it-IT" b="1" dirty="0" smtClean="0">
                <a:solidFill>
                  <a:srgbClr val="00B050"/>
                </a:solidFill>
              </a:rPr>
              <a:t>Gestione esterna della contabilità</a:t>
            </a:r>
          </a:p>
          <a:p>
            <a:pPr algn="ctr"/>
            <a:endParaRPr lang="it-IT" dirty="0" smtClean="0"/>
          </a:p>
          <a:p>
            <a:pPr algn="ctr"/>
            <a:r>
              <a:rPr lang="it-IT" b="1" dirty="0" smtClean="0">
                <a:solidFill>
                  <a:srgbClr val="002060"/>
                </a:solidFill>
              </a:rPr>
              <a:t>Sinergia tra le diverse istituzioni scolastiche in base alle competenze</a:t>
            </a:r>
          </a:p>
          <a:p>
            <a:pPr algn="ctr"/>
            <a:endParaRPr lang="it-IT" dirty="0" smtClean="0"/>
          </a:p>
          <a:p>
            <a:pPr algn="ctr"/>
            <a:endParaRPr lang="it-IT" dirty="0"/>
          </a:p>
        </p:txBody>
      </p:sp>
      <p:sp>
        <p:nvSpPr>
          <p:cNvPr id="33" name="Freccia circolare a destra 32"/>
          <p:cNvSpPr/>
          <p:nvPr/>
        </p:nvSpPr>
        <p:spPr>
          <a:xfrm>
            <a:off x="5643570" y="3714752"/>
            <a:ext cx="642942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4" name="Freccia in giù 33"/>
          <p:cNvSpPr/>
          <p:nvPr/>
        </p:nvSpPr>
        <p:spPr>
          <a:xfrm>
            <a:off x="7715272" y="3857628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ttangolo 34"/>
          <p:cNvSpPr/>
          <p:nvPr/>
        </p:nvSpPr>
        <p:spPr>
          <a:xfrm>
            <a:off x="285720" y="5715016"/>
            <a:ext cx="628654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 IL MODELLO DI RIFERIMENTO E’ IL CONTESTO REALE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6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6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6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45" grpId="0" animBg="1"/>
      <p:bldP spid="63528" grpId="0"/>
      <p:bldP spid="63543" grpId="0"/>
      <p:bldP spid="63546" grpId="0" animBg="1"/>
      <p:bldP spid="63547" grpId="0"/>
      <p:bldP spid="63555" grpId="0" animBg="1"/>
      <p:bldP spid="635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260350"/>
            <a:ext cx="707824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000" b="1" dirty="0" smtClean="0"/>
              <a:t>IL CONTESTO </a:t>
            </a:r>
            <a:r>
              <a:rPr lang="it-IT" sz="4000" b="1" dirty="0" err="1" smtClean="0"/>
              <a:t>DI</a:t>
            </a:r>
            <a:r>
              <a:rPr lang="it-IT" sz="4000" b="1" dirty="0" smtClean="0"/>
              <a:t> APPRENDIMENTO</a:t>
            </a:r>
          </a:p>
        </p:txBody>
      </p:sp>
      <p:sp>
        <p:nvSpPr>
          <p:cNvPr id="30723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D35D17-070D-4351-92C5-236E9783C5A0}" type="slidenum">
              <a:rPr lang="en-US" altLang="it-IT"/>
              <a:pPr/>
              <a:t>14</a:t>
            </a:fld>
            <a:endParaRPr lang="en-US" altLang="it-IT"/>
          </a:p>
        </p:txBody>
      </p:sp>
      <p:sp>
        <p:nvSpPr>
          <p:cNvPr id="30725" name="AutoShape 3"/>
          <p:cNvSpPr>
            <a:spLocks noChangeArrowheads="1"/>
          </p:cNvSpPr>
          <p:nvPr/>
        </p:nvSpPr>
        <p:spPr bwMode="auto">
          <a:xfrm rot="5400000">
            <a:off x="3815557" y="1593056"/>
            <a:ext cx="1439862" cy="1368425"/>
          </a:xfrm>
          <a:prstGeom prst="homePlate">
            <a:avLst>
              <a:gd name="adj" fmla="val 26305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26" name="AutoShape 4"/>
          <p:cNvSpPr>
            <a:spLocks noChangeArrowheads="1"/>
          </p:cNvSpPr>
          <p:nvPr/>
        </p:nvSpPr>
        <p:spPr bwMode="auto">
          <a:xfrm>
            <a:off x="539750" y="3429000"/>
            <a:ext cx="1944688" cy="1368425"/>
          </a:xfrm>
          <a:prstGeom prst="homePlate">
            <a:avLst>
              <a:gd name="adj" fmla="val 35528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27" name="AutoShape 5"/>
          <p:cNvSpPr>
            <a:spLocks noChangeArrowheads="1"/>
          </p:cNvSpPr>
          <p:nvPr/>
        </p:nvSpPr>
        <p:spPr bwMode="auto">
          <a:xfrm rot="10800000">
            <a:off x="6948488" y="3500438"/>
            <a:ext cx="1800225" cy="1368425"/>
          </a:xfrm>
          <a:prstGeom prst="homePlate">
            <a:avLst>
              <a:gd name="adj" fmla="val 32889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28" name="Text Box 6"/>
          <p:cNvSpPr txBox="1">
            <a:spLocks noChangeArrowheads="1"/>
          </p:cNvSpPr>
          <p:nvPr/>
        </p:nvSpPr>
        <p:spPr bwMode="auto">
          <a:xfrm>
            <a:off x="4067175" y="1916113"/>
            <a:ext cx="100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b="1"/>
              <a:t>AULA</a:t>
            </a:r>
          </a:p>
        </p:txBody>
      </p:sp>
      <p:sp>
        <p:nvSpPr>
          <p:cNvPr id="30729" name="Text Box 7"/>
          <p:cNvSpPr txBox="1">
            <a:spLocks noChangeArrowheads="1"/>
          </p:cNvSpPr>
          <p:nvPr/>
        </p:nvSpPr>
        <p:spPr bwMode="auto">
          <a:xfrm>
            <a:off x="611188" y="3933825"/>
            <a:ext cx="165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b="1"/>
              <a:t>TERRITORIO</a:t>
            </a:r>
          </a:p>
        </p:txBody>
      </p:sp>
      <p:sp>
        <p:nvSpPr>
          <p:cNvPr id="30730" name="Text Box 8"/>
          <p:cNvSpPr txBox="1">
            <a:spLocks noChangeArrowheads="1"/>
          </p:cNvSpPr>
          <p:nvPr/>
        </p:nvSpPr>
        <p:spPr bwMode="auto">
          <a:xfrm>
            <a:off x="7092950" y="4005263"/>
            <a:ext cx="165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b="1"/>
              <a:t>IMPRESA</a:t>
            </a:r>
          </a:p>
        </p:txBody>
      </p:sp>
      <p:sp>
        <p:nvSpPr>
          <p:cNvPr id="30731" name="Rectangle 9"/>
          <p:cNvSpPr>
            <a:spLocks noChangeArrowheads="1"/>
          </p:cNvSpPr>
          <p:nvPr/>
        </p:nvSpPr>
        <p:spPr bwMode="auto">
          <a:xfrm>
            <a:off x="2916238" y="3429000"/>
            <a:ext cx="3527425" cy="14398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32" name="Text Box 10"/>
          <p:cNvSpPr txBox="1">
            <a:spLocks noChangeArrowheads="1"/>
          </p:cNvSpPr>
          <p:nvPr/>
        </p:nvSpPr>
        <p:spPr bwMode="auto">
          <a:xfrm>
            <a:off x="3203575" y="3716338"/>
            <a:ext cx="28082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sz="2400" b="1"/>
              <a:t>LABORATORIO IFS</a:t>
            </a:r>
          </a:p>
        </p:txBody>
      </p:sp>
      <p:sp>
        <p:nvSpPr>
          <p:cNvPr id="30733" name="AutoShape 11"/>
          <p:cNvSpPr>
            <a:spLocks noChangeArrowheads="1"/>
          </p:cNvSpPr>
          <p:nvPr/>
        </p:nvSpPr>
        <p:spPr bwMode="auto">
          <a:xfrm>
            <a:off x="4356100" y="4868863"/>
            <a:ext cx="431800" cy="863600"/>
          </a:xfrm>
          <a:prstGeom prst="upDownArrow">
            <a:avLst>
              <a:gd name="adj1" fmla="val 50000"/>
              <a:gd name="adj2" fmla="val 40000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34" name="Rectangle 12"/>
          <p:cNvSpPr>
            <a:spLocks noChangeArrowheads="1"/>
          </p:cNvSpPr>
          <p:nvPr/>
        </p:nvSpPr>
        <p:spPr bwMode="auto">
          <a:xfrm>
            <a:off x="2916238" y="5734050"/>
            <a:ext cx="35274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t-IT" altLang="it-IT"/>
          </a:p>
        </p:txBody>
      </p:sp>
      <p:sp>
        <p:nvSpPr>
          <p:cNvPr id="30735" name="Text Box 13"/>
          <p:cNvSpPr txBox="1">
            <a:spLocks noChangeArrowheads="1"/>
          </p:cNvSpPr>
          <p:nvPr/>
        </p:nvSpPr>
        <p:spPr bwMode="auto">
          <a:xfrm>
            <a:off x="3348038" y="5805488"/>
            <a:ext cx="25923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altLang="it-IT" sz="1200" b="1"/>
              <a:t>PROMUOVE L’ACQUISIZIONE DI COMPETENZE  IN CONTESTI OPERATIVI STRUTTURATI</a:t>
            </a:r>
          </a:p>
        </p:txBody>
      </p:sp>
      <p:sp>
        <p:nvSpPr>
          <p:cNvPr id="30736" name="Line 14"/>
          <p:cNvSpPr>
            <a:spLocks noChangeShapeType="1"/>
          </p:cNvSpPr>
          <p:nvPr/>
        </p:nvSpPr>
        <p:spPr bwMode="auto">
          <a:xfrm>
            <a:off x="2484438" y="4149725"/>
            <a:ext cx="3587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7" name="Line 15"/>
          <p:cNvSpPr>
            <a:spLocks noChangeShapeType="1"/>
          </p:cNvSpPr>
          <p:nvPr/>
        </p:nvSpPr>
        <p:spPr bwMode="auto">
          <a:xfrm>
            <a:off x="4500563" y="3068638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0738" name="Line 16"/>
          <p:cNvSpPr>
            <a:spLocks noChangeShapeType="1"/>
          </p:cNvSpPr>
          <p:nvPr/>
        </p:nvSpPr>
        <p:spPr bwMode="auto">
          <a:xfrm>
            <a:off x="6516688" y="4149725"/>
            <a:ext cx="3587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/>
          <p:cNvSpPr/>
          <p:nvPr/>
        </p:nvSpPr>
        <p:spPr>
          <a:xfrm>
            <a:off x="1071538" y="571480"/>
            <a:ext cx="228601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Centrale nazionale</a:t>
            </a:r>
            <a:endParaRPr lang="it-IT" b="1" dirty="0">
              <a:solidFill>
                <a:srgbClr val="002060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>
          <a:xfrm flipV="1">
            <a:off x="3286116" y="928670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>
            <a:stCxn id="4" idx="6"/>
          </p:cNvCxnSpPr>
          <p:nvPr/>
        </p:nvCxnSpPr>
        <p:spPr>
          <a:xfrm>
            <a:off x="3357554" y="1357298"/>
            <a:ext cx="150019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>
            <a:off x="3214678" y="1714488"/>
            <a:ext cx="114300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rot="16200000" flipH="1">
            <a:off x="2678893" y="2035959"/>
            <a:ext cx="1428760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arrotondato 12"/>
          <p:cNvSpPr/>
          <p:nvPr/>
        </p:nvSpPr>
        <p:spPr>
          <a:xfrm>
            <a:off x="4857752" y="764704"/>
            <a:ext cx="2214578" cy="4497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Centrale regionale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4857752" y="1643050"/>
            <a:ext cx="221457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Centrale regionale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4357686" y="2643181"/>
            <a:ext cx="2500330" cy="5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Centrale  regionale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4071934" y="3500437"/>
            <a:ext cx="278608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Centrale  regionale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19" name="Ovale 18"/>
          <p:cNvSpPr/>
          <p:nvPr/>
        </p:nvSpPr>
        <p:spPr>
          <a:xfrm>
            <a:off x="642909" y="3500437"/>
            <a:ext cx="2434245" cy="20018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 smtClean="0">
              <a:solidFill>
                <a:srgbClr val="002060"/>
              </a:solidFill>
            </a:endParaRPr>
          </a:p>
          <a:p>
            <a:pPr algn="ctr"/>
            <a:r>
              <a:rPr lang="it-IT" b="1" dirty="0" smtClean="0">
                <a:solidFill>
                  <a:srgbClr val="002060"/>
                </a:solidFill>
              </a:rPr>
              <a:t>IMPRESE FORMATIVE SIMULATE</a:t>
            </a:r>
            <a:endParaRPr lang="it-IT" b="1" dirty="0">
              <a:solidFill>
                <a:srgbClr val="002060"/>
              </a:solidFill>
            </a:endParaRPr>
          </a:p>
        </p:txBody>
      </p:sp>
      <p:cxnSp>
        <p:nvCxnSpPr>
          <p:cNvPr id="21" name="Connettore 2 20"/>
          <p:cNvCxnSpPr/>
          <p:nvPr/>
        </p:nvCxnSpPr>
        <p:spPr>
          <a:xfrm rot="5400000">
            <a:off x="1107257" y="2678901"/>
            <a:ext cx="1428760" cy="2143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tangolo arrotondato 1"/>
          <p:cNvSpPr/>
          <p:nvPr/>
        </p:nvSpPr>
        <p:spPr>
          <a:xfrm>
            <a:off x="3635896" y="4653136"/>
            <a:ext cx="302433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Piattaforma digitale per  costituzione </a:t>
            </a:r>
          </a:p>
          <a:p>
            <a:pPr algn="ctr"/>
            <a:r>
              <a:rPr lang="it-IT" dirty="0" smtClean="0"/>
              <a:t> funzionamento </a:t>
            </a:r>
          </a:p>
          <a:p>
            <a:pPr algn="ctr"/>
            <a:r>
              <a:rPr lang="it-IT" dirty="0" smtClean="0"/>
              <a:t>mercato</a:t>
            </a:r>
            <a:endParaRPr lang="it-IT" dirty="0"/>
          </a:p>
        </p:txBody>
      </p:sp>
      <p:sp>
        <p:nvSpPr>
          <p:cNvPr id="3" name="Freccia bidirezionale orizzontale 2"/>
          <p:cNvSpPr/>
          <p:nvPr/>
        </p:nvSpPr>
        <p:spPr>
          <a:xfrm>
            <a:off x="2771800" y="4786321"/>
            <a:ext cx="888780" cy="73091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arrotondato 3"/>
          <p:cNvSpPr/>
          <p:nvPr/>
        </p:nvSpPr>
        <p:spPr>
          <a:xfrm>
            <a:off x="3428992" y="2071678"/>
            <a:ext cx="2143140" cy="18573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RETE </a:t>
            </a:r>
          </a:p>
          <a:p>
            <a:pPr algn="ctr"/>
            <a:r>
              <a:rPr lang="it-IT" dirty="0" smtClean="0"/>
              <a:t>IFS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214282" y="2428868"/>
            <a:ext cx="2071702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NAZIONALE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214678" y="5357826"/>
            <a:ext cx="2357454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REGIONALE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214678" y="285728"/>
            <a:ext cx="242889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INTERNAZIONALE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6715140" y="2285992"/>
            <a:ext cx="214314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LOCALE</a:t>
            </a:r>
            <a:endParaRPr lang="it-IT" dirty="0"/>
          </a:p>
        </p:txBody>
      </p:sp>
      <p:cxnSp>
        <p:nvCxnSpPr>
          <p:cNvPr id="14" name="Connettore 2 13"/>
          <p:cNvCxnSpPr>
            <a:endCxn id="5" idx="3"/>
          </p:cNvCxnSpPr>
          <p:nvPr/>
        </p:nvCxnSpPr>
        <p:spPr>
          <a:xfrm rot="10800000">
            <a:off x="2285984" y="292893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 rot="16200000" flipH="1">
            <a:off x="3679025" y="4536289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>
            <a:off x="5572132" y="292893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 rot="5400000" flipH="1" flipV="1">
            <a:off x="4214810" y="164305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2357422" y="3071810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rot="16200000" flipV="1">
            <a:off x="3821901" y="4607727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 rot="10800000">
            <a:off x="5643570" y="2786058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 rot="16200000" flipH="1">
            <a:off x="3893339" y="1678769"/>
            <a:ext cx="78502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Business Game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it-IT" dirty="0" smtClean="0"/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L’obiettivo del gioco è comprendere alcune dinamiche economiche  di base e  promuovere la competizione attraverso una m</a:t>
            </a:r>
            <a:r>
              <a:rPr lang="it-IT" sz="2400" b="1" dirty="0">
                <a:solidFill>
                  <a:schemeClr val="bg2">
                    <a:lumMod val="50000"/>
                  </a:schemeClr>
                </a:solidFill>
              </a:rPr>
              <a:t>o</a:t>
            </a:r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dalità di gioco basata sul metodo</a:t>
            </a:r>
          </a:p>
          <a:p>
            <a:pPr algn="ctr"/>
            <a:r>
              <a:rPr lang="it-IT" sz="2400" b="1" dirty="0" smtClean="0"/>
              <a:t>«TRY&amp;LEARN»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Gli studenti inseriscono le proprie decisioni nel gioco e il sistema fornisce loro i risultati attesi calcolati in base alle loro decisioni.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Se non sono soddisfatti dei risultati, possono tornare indietro e cambiare le decisioni inserite in modo da valutare le differenze rispetto ai risultati precedenti.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08171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Business Game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it-IT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I principali obiettivi didattici riconosciuti 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dall’</a:t>
            </a:r>
            <a:r>
              <a:rPr lang="it-IT" sz="2400" b="1" dirty="0" err="1" smtClean="0">
                <a:solidFill>
                  <a:schemeClr val="bg2">
                    <a:lumMod val="50000"/>
                  </a:schemeClr>
                </a:solidFill>
              </a:rPr>
              <a:t>European</a:t>
            </a:r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 Business </a:t>
            </a:r>
            <a:r>
              <a:rPr lang="it-IT" sz="2400" b="1" dirty="0" err="1" smtClean="0">
                <a:solidFill>
                  <a:schemeClr val="bg2">
                    <a:lumMod val="50000"/>
                  </a:schemeClr>
                </a:solidFill>
              </a:rPr>
              <a:t>Institute</a:t>
            </a:r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riguardano l’affinamento delle capacità decisionali in termini di tempestività ed efficacia delle scelte adottate,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la confidenza con situazioni di rischio e incertezza, 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l’apprendimento di tecniche  di gestione,</a:t>
            </a:r>
          </a:p>
          <a:p>
            <a:r>
              <a:rPr lang="it-IT" sz="2400" b="1" dirty="0" smtClean="0">
                <a:solidFill>
                  <a:schemeClr val="bg2">
                    <a:lumMod val="50000"/>
                  </a:schemeClr>
                </a:solidFill>
              </a:rPr>
              <a:t>lo sviluppo di una visione sistemica d’impresa e l’addestramento all’orientamento strategico</a:t>
            </a:r>
            <a:endParaRPr lang="it-IT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08937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IL MODELLO IFS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</a:t>
            </a:r>
          </a:p>
          <a:p>
            <a:pPr>
              <a:buNone/>
            </a:pPr>
            <a:r>
              <a:rPr lang="it-IT" sz="2400" b="1" dirty="0">
                <a:solidFill>
                  <a:srgbClr val="002060"/>
                </a:solidFill>
              </a:rPr>
              <a:t> </a:t>
            </a:r>
            <a:r>
              <a:rPr lang="it-IT" sz="2400" b="1" dirty="0" smtClean="0">
                <a:solidFill>
                  <a:srgbClr val="002060"/>
                </a:solidFill>
              </a:rPr>
              <a:t>In un periodo di profondi cambiamenti culturali, sociali e tecnologici, in cui le imprese devono pensare alla reingegnerizzazione sistematica delle loro imprese per confrontarsi con la crescente complessità del mercato globale, vi è un forte bisogno di risorse umane con competenze adeguate a fronteggiare la sfida dell’internazionalizzazione dei mercati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Competenze per 					l’</a:t>
            </a:r>
            <a:r>
              <a:rPr lang="it-IT" b="1" dirty="0" err="1" smtClean="0"/>
              <a:t>imprenditivita</a:t>
            </a:r>
            <a:r>
              <a:rPr lang="it-IT" dirty="0" smtClean="0"/>
              <a:t>’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	</a:t>
            </a:r>
            <a:r>
              <a:rPr lang="it-IT" sz="2400" b="1" dirty="0" smtClean="0">
                <a:solidFill>
                  <a:srgbClr val="002060"/>
                </a:solidFill>
              </a:rPr>
              <a:t>In base alle indicazioni dell’UE, è una competenza trasversale, fondamentale per tutti gli studenti,  e concerne la </a:t>
            </a:r>
            <a:r>
              <a:rPr lang="it-IT" sz="2400" b="1" i="1" dirty="0" smtClean="0">
                <a:solidFill>
                  <a:srgbClr val="002060"/>
                </a:solidFill>
              </a:rPr>
              <a:t>capacità di una persona di tradurre le idee in azione</a:t>
            </a:r>
            <a:r>
              <a:rPr lang="it-IT" sz="2400" b="1" dirty="0" smtClean="0">
                <a:solidFill>
                  <a:srgbClr val="002060"/>
                </a:solidFill>
              </a:rPr>
              <a:t>, in ciò rientrano </a:t>
            </a:r>
            <a:r>
              <a:rPr lang="it-IT" sz="2400" b="1" i="1" dirty="0" smtClean="0">
                <a:solidFill>
                  <a:srgbClr val="002060"/>
                </a:solidFill>
              </a:rPr>
              <a:t>la creatività, l'innovazione e l'assunzione di rischi</a:t>
            </a:r>
            <a:r>
              <a:rPr lang="it-IT" sz="2400" b="1" dirty="0" smtClean="0">
                <a:solidFill>
                  <a:srgbClr val="002060"/>
                </a:solidFill>
              </a:rPr>
              <a:t> ed anche la   </a:t>
            </a:r>
            <a:r>
              <a:rPr lang="it-IT" sz="2400" b="1" i="1" dirty="0" smtClean="0">
                <a:solidFill>
                  <a:srgbClr val="002060"/>
                </a:solidFill>
              </a:rPr>
              <a:t>capacità di pianificare e di gestire progetti per raggiungere obiettivi</a:t>
            </a:r>
            <a:r>
              <a:rPr lang="it-IT" sz="2400" b="1" dirty="0" smtClean="0">
                <a:solidFill>
                  <a:srgbClr val="002060"/>
                </a:solidFill>
              </a:rPr>
              <a:t>. È una competenza che consente  agli studenti di  orientarsi  in un sistema complesso  e di avere la consapevolezza delle competenze funzionali all’assunzione dei diversi ruoli di lavoratore dipendente, lavoratore autonomo, imprenditore. 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Il </a:t>
            </a:r>
            <a:r>
              <a:rPr lang="it-IT" b="1" dirty="0"/>
              <a:t>M</a:t>
            </a:r>
            <a:r>
              <a:rPr lang="it-IT" b="1" dirty="0" smtClean="0"/>
              <a:t>odello di riferimento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Il progetto 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partendo dal modello “</a:t>
            </a:r>
            <a:r>
              <a:rPr lang="it-IT" sz="2400" b="1" dirty="0" err="1" smtClean="0">
                <a:solidFill>
                  <a:srgbClr val="002060"/>
                </a:solidFill>
              </a:rPr>
              <a:t>Education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it-IT" sz="2400" b="1" dirty="0" err="1" smtClean="0">
                <a:solidFill>
                  <a:srgbClr val="002060"/>
                </a:solidFill>
              </a:rPr>
              <a:t>Practice</a:t>
            </a:r>
            <a:r>
              <a:rPr lang="it-IT" sz="2400" b="1" dirty="0" smtClean="0">
                <a:solidFill>
                  <a:srgbClr val="002060"/>
                </a:solidFill>
              </a:rPr>
              <a:t> </a:t>
            </a:r>
            <a:r>
              <a:rPr lang="it-IT" sz="2400" b="1" dirty="0" err="1" smtClean="0">
                <a:solidFill>
                  <a:srgbClr val="002060"/>
                </a:solidFill>
              </a:rPr>
              <a:t>Firm</a:t>
            </a:r>
            <a:r>
              <a:rPr lang="it-IT" sz="2400" b="1" dirty="0" smtClean="0">
                <a:solidFill>
                  <a:srgbClr val="002060"/>
                </a:solidFill>
              </a:rPr>
              <a:t>”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- attuato da tempo con successo per la formazione iniziale e continua in Europa – 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ha elaborato un proprio percorso formativo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 facendo prevalere </a:t>
            </a:r>
          </a:p>
          <a:p>
            <a:pPr>
              <a:buNone/>
            </a:pPr>
            <a:r>
              <a:rPr lang="it-IT" sz="2400" b="1" dirty="0" smtClean="0">
                <a:solidFill>
                  <a:srgbClr val="002060"/>
                </a:solidFill>
              </a:rPr>
              <a:t>l’aspetto </a:t>
            </a:r>
            <a:r>
              <a:rPr lang="it-IT" sz="2400" b="1" i="1" u="sng" dirty="0" smtClean="0">
                <a:solidFill>
                  <a:srgbClr val="002060"/>
                </a:solidFill>
              </a:rPr>
              <a:t>formativo</a:t>
            </a:r>
            <a:r>
              <a:rPr lang="it-IT" sz="2400" b="1" dirty="0" smtClean="0">
                <a:solidFill>
                  <a:srgbClr val="002060"/>
                </a:solidFill>
              </a:rPr>
              <a:t> rispetto a quello </a:t>
            </a:r>
            <a:r>
              <a:rPr lang="it-IT" sz="2400" b="1" i="1" u="sng" dirty="0" smtClean="0">
                <a:solidFill>
                  <a:srgbClr val="002060"/>
                </a:solidFill>
              </a:rPr>
              <a:t>addestrativo</a:t>
            </a:r>
            <a:endParaRPr lang="it-IT" sz="2400" i="1" u="sng" dirty="0">
              <a:solidFill>
                <a:srgbClr val="00206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Perché l’Impresa Formativa Simulata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it-IT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Sviluppa compente utili ai nostri giovani nel corso della loro vita professionale e non solo  (competenze di cittadinanza)</a:t>
            </a: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Comunicazione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nella madrelingua e in lingua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straniera</a:t>
            </a:r>
            <a:endParaRPr lang="it-IT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Lavoro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in team</a:t>
            </a: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Autonomia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e responsabilità</a:t>
            </a: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Competenze Digitali </a:t>
            </a:r>
            <a:endParaRPr lang="it-IT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Apprendere ad apprendere</a:t>
            </a:r>
            <a:endParaRPr lang="it-IT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Spirito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d’iniziativa e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creatività</a:t>
            </a: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Risolvere problemi con le risorse disponibili</a:t>
            </a:r>
            <a:endParaRPr lang="it-IT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  <a:p>
            <a:r>
              <a:rPr lang="it-IT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Maturare competenze professionali</a:t>
            </a:r>
            <a:endParaRPr lang="it-IT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73501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Le Competenze </a:t>
            </a:r>
            <a:br>
              <a:rPr lang="it-IT" dirty="0" smtClean="0"/>
            </a:br>
            <a:r>
              <a:rPr lang="it-IT" altLang="it-IT" sz="22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da “Attività di Alternanza scuola lavoro</a:t>
            </a:r>
            <a:br>
              <a:rPr lang="it-IT" altLang="it-IT" sz="22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</a:br>
            <a:r>
              <a:rPr lang="it-IT" altLang="it-IT" sz="22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Guida operativa per la </a:t>
            </a:r>
            <a:r>
              <a:rPr lang="it-IT" altLang="it-IT" sz="2200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scuola</a:t>
            </a:r>
            <a:r>
              <a:rPr lang="it-IT" sz="2400" dirty="0">
                <a:sym typeface="Verdana"/>
              </a:rPr>
              <a:t>”</a:t>
            </a:r>
            <a:r>
              <a:rPr lang="it-IT" sz="2400" dirty="0">
                <a:solidFill>
                  <a:schemeClr val="tx1"/>
                </a:solidFill>
                <a:latin typeface="Garamond" pitchFamily="18" charset="0"/>
                <a:sym typeface="Verdana"/>
              </a:rPr>
              <a:t/>
            </a:r>
            <a:br>
              <a:rPr lang="it-IT" sz="2400" dirty="0">
                <a:solidFill>
                  <a:schemeClr val="tx1"/>
                </a:solidFill>
                <a:latin typeface="Garamond" pitchFamily="18" charset="0"/>
                <a:sym typeface="Verdana"/>
              </a:rPr>
            </a:br>
            <a:endParaRPr lang="it-IT" sz="2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it-IT" dirty="0">
              <a:solidFill>
                <a:schemeClr val="tx1"/>
              </a:solidFill>
              <a:latin typeface="Garamond" pitchFamily="18" charset="0"/>
              <a:sym typeface="Verdan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it-IT" sz="2600" b="1" dirty="0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Trasversali(soft-</a:t>
            </a:r>
            <a:r>
              <a:rPr lang="it-IT" sz="2600" b="1" dirty="0" err="1" smtClean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skills</a:t>
            </a:r>
            <a:r>
              <a:rPr lang="it-IT" sz="26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), molto richieste dalle imprese, afferiscono l’area socioculturale, l’area organizzativa e l’area operativa, facendo acquisire all’allievo le capacità di lavorare in gruppo (</a:t>
            </a:r>
            <a:r>
              <a:rPr lang="it-IT" sz="2600" b="1" dirty="0" err="1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teamworking</a:t>
            </a:r>
            <a:r>
              <a:rPr lang="it-IT" sz="26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  <a:t>), di leadership, di assumere responsabilità, di rispettare i tempi di consegna, di iniziativa, di delegare studiando meccanismi di controllo, di razionalizzare il lavoro, in modo da formarne una “personalità lavorativa”, pronta per l’inserimento in ambiente lavorativo;</a:t>
            </a:r>
            <a:br>
              <a:rPr lang="it-IT" sz="2600" b="1" dirty="0">
                <a:solidFill>
                  <a:schemeClr val="bg2">
                    <a:lumMod val="50000"/>
                  </a:schemeClr>
                </a:solidFill>
                <a:latin typeface="Garamond" pitchFamily="18" charset="0"/>
                <a:sym typeface="Verdana"/>
              </a:rPr>
            </a:br>
            <a:endParaRPr lang="it-IT" sz="2600" b="1" dirty="0">
              <a:solidFill>
                <a:schemeClr val="bg2">
                  <a:lumMod val="50000"/>
                </a:schemeClr>
              </a:solidFill>
              <a:latin typeface="Garamond" pitchFamily="18" charset="0"/>
              <a:sym typeface="Verdana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03359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IMPRESA FORMATIVA SIMULATA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La simulazione d’impresa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rappresenta un percorso funzionale per:</a:t>
            </a:r>
          </a:p>
          <a:p>
            <a:pPr>
              <a:buNone/>
            </a:pP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   la formulazione di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ipotesi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e la selezione tra diverse alternative;</a:t>
            </a:r>
            <a:endParaRPr lang="it-IT" b="1" dirty="0">
              <a:solidFill>
                <a:schemeClr val="bg2">
                  <a:lumMod val="50000"/>
                </a:schemeClr>
              </a:solidFill>
            </a:endParaRPr>
          </a:p>
          <a:p>
            <a:pPr marL="177800" indent="-177800"/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la selezione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di conoscenze comunque acquisite scegliendo quelle idonee all’individuazione della soluzione del problema;</a:t>
            </a:r>
          </a:p>
          <a:p>
            <a:pPr marL="177800" indent="-177800"/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l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a previsione dei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possibili esiti delle scelte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sviluppando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un 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percorso scientifico sostenuto dalla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formulazione di congetture, ipotesi e confutazioni;</a:t>
            </a:r>
          </a:p>
          <a:p>
            <a:pPr marL="177800" indent="-177800"/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i</a:t>
            </a:r>
            <a:r>
              <a:rPr lang="it-IT" b="1" dirty="0" smtClean="0">
                <a:solidFill>
                  <a:schemeClr val="bg2">
                    <a:lumMod val="50000"/>
                  </a:schemeClr>
                </a:solidFill>
              </a:rPr>
              <a:t>l confronto per condividere la scelta più adeguata alla soluzione del problema.</a:t>
            </a:r>
            <a:endParaRPr lang="it-IT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it-IT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32425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IMPRESA FORMATIVA SIMULATA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Elementi di forza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Sinergia tra scuola e azienda nella progettazione e realizzazione dell’esperienza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Apertura della scuola al territorio e al mondo del lavoro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Valenza orientativa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Forte motivazione e coinvolgimento degli studenti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Forte capacità innovativa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Confronto metodologico-didattico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Progettazione per competenze</a:t>
            </a:r>
          </a:p>
          <a:p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 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623787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PUNTI FONDANTI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b="1" dirty="0" smtClean="0"/>
          </a:p>
          <a:p>
            <a:r>
              <a:rPr lang="it-IT" b="1" dirty="0" smtClean="0">
                <a:solidFill>
                  <a:srgbClr val="002060"/>
                </a:solidFill>
              </a:rPr>
              <a:t>Modello pedagogico</a:t>
            </a:r>
          </a:p>
          <a:p>
            <a:endParaRPr lang="it-IT" b="1" dirty="0" smtClean="0">
              <a:solidFill>
                <a:srgbClr val="002060"/>
              </a:solidFill>
            </a:endParaRPr>
          </a:p>
          <a:p>
            <a:r>
              <a:rPr lang="it-IT" b="1" dirty="0" smtClean="0">
                <a:solidFill>
                  <a:srgbClr val="002060"/>
                </a:solidFill>
              </a:rPr>
              <a:t>Modello organizzativo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MODELLO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	</a:t>
            </a:r>
            <a:r>
              <a:rPr lang="it-IT" b="1" dirty="0" smtClean="0">
                <a:solidFill>
                  <a:srgbClr val="002060"/>
                </a:solidFill>
              </a:rPr>
              <a:t>Percorso funzionale all’attuazione di un progetto  organizzato e concertato per realizzare  un sistema reticolare di ruoli, funzioni e responsabilità</a:t>
            </a:r>
          </a:p>
          <a:p>
            <a:pPr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it-IT" b="1" dirty="0" smtClean="0">
                <a:solidFill>
                  <a:srgbClr val="002060"/>
                </a:solidFill>
              </a:rPr>
              <a:t> </a:t>
            </a:r>
            <a:endParaRPr lang="it-IT" b="1" dirty="0">
              <a:solidFill>
                <a:srgbClr val="002060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it-IT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it-IT" b="1" dirty="0">
                <a:solidFill>
                  <a:srgbClr val="002060"/>
                </a:solidFill>
              </a:rPr>
              <a:t>Sistema Impresa Formativa Simulata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4929190" y="3500438"/>
            <a:ext cx="571504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LILIANA BORRELLO referente scientifico Confao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25026-7281-4F8C-9181-2D40910F23C4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trospettivo">
  <a:themeElements>
    <a:clrScheme name="Retrospettivo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ttiv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354</TotalTime>
  <Words>878</Words>
  <Application>Microsoft Office PowerPoint</Application>
  <PresentationFormat>Presentazione su schermo (4:3)</PresentationFormat>
  <Paragraphs>185</Paragraphs>
  <Slides>19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Retrospettivo</vt:lpstr>
      <vt:lpstr>ALTERNANZA </vt:lpstr>
      <vt:lpstr>Competenze per      l’imprenditivita’</vt:lpstr>
      <vt:lpstr>Il Modello di riferimento</vt:lpstr>
      <vt:lpstr>Perché l’Impresa Formativa Simulata</vt:lpstr>
      <vt:lpstr>Le Competenze  da “Attività di Alternanza scuola lavoro Guida operativa per la scuola” </vt:lpstr>
      <vt:lpstr>IMPRESA FORMATIVA SIMULATA</vt:lpstr>
      <vt:lpstr>IMPRESA FORMATIVA SIMULATA</vt:lpstr>
      <vt:lpstr>PUNTI FONDANTI</vt:lpstr>
      <vt:lpstr>MODELLO </vt:lpstr>
      <vt:lpstr>L’IMPRESA FORMATIVA SIMULATA </vt:lpstr>
      <vt:lpstr>IMPRESA FORMATIVA SIMULATA</vt:lpstr>
      <vt:lpstr>PUNTI FONDANTI</vt:lpstr>
      <vt:lpstr>Diapositiva 13</vt:lpstr>
      <vt:lpstr>IL CONTESTO DI APPRENDIMENTO</vt:lpstr>
      <vt:lpstr>Diapositiva 15</vt:lpstr>
      <vt:lpstr>Diapositiva 16</vt:lpstr>
      <vt:lpstr>Business Game</vt:lpstr>
      <vt:lpstr>Business Game</vt:lpstr>
      <vt:lpstr>IL MODELLO IFS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Liliana</dc:creator>
  <cp:lastModifiedBy>ALLIEVO 11</cp:lastModifiedBy>
  <cp:revision>55</cp:revision>
  <cp:lastPrinted>2016-03-13T16:32:49Z</cp:lastPrinted>
  <dcterms:created xsi:type="dcterms:W3CDTF">2015-12-05T09:50:22Z</dcterms:created>
  <dcterms:modified xsi:type="dcterms:W3CDTF">2016-03-14T08:29:57Z</dcterms:modified>
</cp:coreProperties>
</file>