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614" y="75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47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274825" y="10009492"/>
            <a:ext cx="2776220" cy="246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/>
              <a:t> </a:t>
            </a:r>
            <a:r>
              <a:rPr spc="20" dirty="0"/>
              <a:t>h</a:t>
            </a:r>
            <a:r>
              <a:rPr spc="50" dirty="0"/>
              <a:t>t</a:t>
            </a:r>
            <a:r>
              <a:rPr spc="45" dirty="0"/>
              <a:t>t</a:t>
            </a:r>
            <a:r>
              <a:rPr spc="20" dirty="0"/>
              <a:t>p</a:t>
            </a:r>
            <a:r>
              <a:rPr spc="65" dirty="0"/>
              <a:t>:</a:t>
            </a:r>
            <a:r>
              <a:rPr spc="90" dirty="0"/>
              <a:t>/</a:t>
            </a:r>
            <a:r>
              <a:rPr dirty="0"/>
              <a:t>/</a:t>
            </a:r>
            <a:r>
              <a:rPr spc="-120" dirty="0"/>
              <a:t> </a:t>
            </a:r>
            <a:r>
              <a:rPr spc="45" dirty="0"/>
              <a:t>www</a:t>
            </a:r>
            <a:r>
              <a:rPr spc="25" dirty="0"/>
              <a:t>.</a:t>
            </a:r>
            <a:r>
              <a:rPr spc="5" dirty="0"/>
              <a:t>i</a:t>
            </a:r>
            <a:r>
              <a:rPr spc="25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spc="30" dirty="0"/>
              <a:t>.</a:t>
            </a:r>
            <a:r>
              <a:rPr spc="5" dirty="0"/>
              <a:t>i</a:t>
            </a:r>
            <a:r>
              <a:rPr spc="45" dirty="0"/>
              <a:t>t</a:t>
            </a:r>
            <a:r>
              <a:rPr dirty="0"/>
              <a:t>/</a:t>
            </a:r>
            <a:r>
              <a:rPr spc="-114" dirty="0"/>
              <a:t> </a:t>
            </a:r>
            <a:r>
              <a:rPr spc="5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5" dirty="0"/>
              <a:t>i</a:t>
            </a:r>
            <a:r>
              <a:rPr dirty="0"/>
              <a:t>/</a:t>
            </a:r>
            <a:r>
              <a:rPr spc="-120" dirty="0"/>
              <a:t> </a:t>
            </a:r>
            <a:r>
              <a:rPr spc="35" dirty="0"/>
              <a:t>r</a:t>
            </a:r>
            <a:r>
              <a:rPr spc="5" dirty="0"/>
              <a:t>i</a:t>
            </a:r>
            <a:r>
              <a:rPr dirty="0"/>
              <a:t>/</a:t>
            </a:r>
            <a:r>
              <a:rPr spc="-114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10" dirty="0"/>
              <a:t>l</a:t>
            </a:r>
            <a:r>
              <a:rPr spc="-5" dirty="0"/>
              <a:t>e</a:t>
            </a:r>
            <a:r>
              <a:rPr spc="-25" dirty="0"/>
              <a:t>s</a:t>
            </a:r>
            <a:r>
              <a:rPr dirty="0"/>
              <a:t>/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/>
              <a:t>v</a:t>
            </a:r>
            <a:r>
              <a:rPr dirty="0"/>
              <a:t>a</a:t>
            </a:r>
            <a:r>
              <a:rPr spc="5" dirty="0"/>
              <a:t>l</a:t>
            </a:r>
            <a:r>
              <a:rPr dirty="0"/>
              <a:t>e</a:t>
            </a:r>
            <a:r>
              <a:rPr spc="-25" dirty="0"/>
              <a:t>s</a:t>
            </a:r>
            <a:r>
              <a:rPr spc="-45" dirty="0"/>
              <a:t>@</a:t>
            </a:r>
            <a:r>
              <a:rPr spc="10" dirty="0"/>
              <a:t>i</a:t>
            </a:r>
            <a:r>
              <a:rPr spc="20" dirty="0"/>
              <a:t>n</a:t>
            </a:r>
            <a:r>
              <a:rPr spc="15" dirty="0"/>
              <a:t>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-25" dirty="0"/>
              <a:t>s</a:t>
            </a:r>
            <a:r>
              <a:rPr spc="10" dirty="0"/>
              <a:t>i</a:t>
            </a:r>
            <a:r>
              <a:rPr spc="25" dirty="0"/>
              <a:t>.</a:t>
            </a:r>
            <a:r>
              <a:rPr spc="10" dirty="0"/>
              <a:t>i</a:t>
            </a:r>
            <a:r>
              <a:rPr dirty="0"/>
              <a:t>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84009" y="10000291"/>
            <a:ext cx="203200" cy="153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vales@invalsi.i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nvalsi.it/invalsi/ri/vales/" TargetMode="External"/><Relationship Id="rId5" Type="http://schemas.openxmlformats.org/officeDocument/2006/relationships/hyperlink" Target="http://www.istruzione.it/alfresco/d/d/workspace/SpacesStore/08c4b54d-18e4-497c-be1b-5bec9927e388/scuolaincifre_2009-2010.pdf" TargetMode="Externa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vales@invalsi.it" TargetMode="External"/><Relationship Id="rId5" Type="http://schemas.openxmlformats.org/officeDocument/2006/relationships/hyperlink" Target="http://www.invalsi.it/invalsi/ri/vales/" TargetMode="Externa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vales@invalsi.it" TargetMode="External"/><Relationship Id="rId5" Type="http://schemas.openxmlformats.org/officeDocument/2006/relationships/hyperlink" Target="http://www.invalsi.it/invalsi/ri/vales/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vales@invalsi.it" TargetMode="External"/><Relationship Id="rId5" Type="http://schemas.openxmlformats.org/officeDocument/2006/relationships/hyperlink" Target="http://www.invalsi.it/invalsi/ri/vales/" TargetMode="Externa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vales@invalsi.it" TargetMode="External"/><Relationship Id="rId5" Type="http://schemas.openxmlformats.org/officeDocument/2006/relationships/hyperlink" Target="http://www.invalsi.it/invalsi/ri/vales/" TargetMode="Externa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vales@invalsi.it" TargetMode="External"/><Relationship Id="rId5" Type="http://schemas.openxmlformats.org/officeDocument/2006/relationships/hyperlink" Target="http://www.invalsi.it/invalsi/ri/vales/" TargetMode="Externa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lsi.it/invalsi/ri/val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vales@invalsi.i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vales@invalsi.it" TargetMode="External"/><Relationship Id="rId4" Type="http://schemas.openxmlformats.org/officeDocument/2006/relationships/hyperlink" Target="http://www.invalsi.it/invalsi/ri/va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3953" y="3455830"/>
            <a:ext cx="4774565" cy="796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290"/>
              </a:lnSpc>
            </a:pPr>
            <a:r>
              <a:rPr sz="2000" b="1" spc="-10" dirty="0">
                <a:latin typeface="Garamond"/>
                <a:cs typeface="Garamond"/>
              </a:rPr>
              <a:t>Rapporto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Garamond"/>
                <a:cs typeface="Garamond"/>
              </a:rPr>
              <a:t>dal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Garamond"/>
                <a:cs typeface="Garamond"/>
              </a:rPr>
              <a:t>Questionario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Garamond"/>
                <a:cs typeface="Garamond"/>
              </a:rPr>
              <a:t>Scuola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Garamond"/>
                <a:cs typeface="Garamond"/>
              </a:rPr>
              <a:t>INVALSI</a:t>
            </a:r>
            <a:endParaRPr sz="2000">
              <a:latin typeface="Garamond"/>
              <a:cs typeface="Garamond"/>
            </a:endParaRPr>
          </a:p>
          <a:p>
            <a:pPr marL="891540" marR="885825" algn="ctr">
              <a:lnSpc>
                <a:spcPts val="2020"/>
              </a:lnSpc>
              <a:spcBef>
                <a:spcPts val="170"/>
              </a:spcBef>
            </a:pPr>
            <a:r>
              <a:rPr sz="1900" b="1" spc="-55" dirty="0">
                <a:latin typeface="Garamond"/>
                <a:cs typeface="Garamond"/>
              </a:rPr>
              <a:t>Progetto</a:t>
            </a:r>
            <a:r>
              <a:rPr sz="1900" b="1" spc="-30" dirty="0">
                <a:latin typeface="Times New Roman"/>
                <a:cs typeface="Times New Roman"/>
              </a:rPr>
              <a:t> </a:t>
            </a:r>
            <a:r>
              <a:rPr sz="1900" b="1" spc="-55" dirty="0">
                <a:latin typeface="Garamond"/>
                <a:cs typeface="Garamond"/>
              </a:rPr>
              <a:t>Vales</a:t>
            </a:r>
            <a:r>
              <a:rPr sz="1900" b="1" spc="-35" dirty="0">
                <a:latin typeface="Times New Roman"/>
                <a:cs typeface="Times New Roman"/>
              </a:rPr>
              <a:t> </a:t>
            </a:r>
            <a:r>
              <a:rPr sz="1900" b="1" spc="-55" dirty="0">
                <a:latin typeface="Garamond"/>
                <a:cs typeface="Garamond"/>
              </a:rPr>
              <a:t>e</a:t>
            </a:r>
            <a:r>
              <a:rPr sz="1900" b="1" spc="-25" dirty="0">
                <a:latin typeface="Times New Roman"/>
                <a:cs typeface="Times New Roman"/>
              </a:rPr>
              <a:t> </a:t>
            </a:r>
            <a:r>
              <a:rPr sz="1900" b="1" spc="-70" dirty="0">
                <a:latin typeface="Garamond"/>
                <a:cs typeface="Garamond"/>
              </a:rPr>
              <a:t>Neo</a:t>
            </a:r>
            <a:r>
              <a:rPr sz="1900" b="1" spc="-30" dirty="0">
                <a:latin typeface="Times New Roman"/>
                <a:cs typeface="Times New Roman"/>
              </a:rPr>
              <a:t> </a:t>
            </a:r>
            <a:r>
              <a:rPr sz="1900" b="1" spc="-55" dirty="0">
                <a:latin typeface="Garamond"/>
                <a:cs typeface="Garamond"/>
              </a:rPr>
              <a:t>Dirigenti</a:t>
            </a:r>
            <a:r>
              <a:rPr sz="1900" b="1" spc="-35" dirty="0">
                <a:latin typeface="Times New Roman"/>
                <a:cs typeface="Times New Roman"/>
              </a:rPr>
              <a:t> </a:t>
            </a:r>
            <a:r>
              <a:rPr sz="1900" b="1" spc="-50" dirty="0">
                <a:latin typeface="Garamond"/>
                <a:cs typeface="Garamond"/>
              </a:rPr>
              <a:t>1°</a:t>
            </a:r>
            <a:r>
              <a:rPr sz="1900" b="1" spc="-25" dirty="0">
                <a:latin typeface="Times New Roman"/>
                <a:cs typeface="Times New Roman"/>
              </a:rPr>
              <a:t> </a:t>
            </a:r>
            <a:r>
              <a:rPr sz="1900" b="1" spc="-50" dirty="0">
                <a:latin typeface="Garamond"/>
                <a:cs typeface="Garamond"/>
              </a:rPr>
              <a:t>ciclo</a:t>
            </a:r>
            <a:r>
              <a:rPr sz="1900" b="1" spc="-30" dirty="0">
                <a:latin typeface="Times New Roman"/>
                <a:cs typeface="Times New Roman"/>
              </a:rPr>
              <a:t> </a:t>
            </a:r>
            <a:r>
              <a:rPr sz="1900" b="1" spc="-45" dirty="0">
                <a:latin typeface="Garamond"/>
                <a:cs typeface="Garamond"/>
              </a:rPr>
              <a:t>a.s.</a:t>
            </a:r>
            <a:r>
              <a:rPr sz="1900" b="1" spc="-25" dirty="0">
                <a:latin typeface="Times New Roman"/>
                <a:cs typeface="Times New Roman"/>
              </a:rPr>
              <a:t> </a:t>
            </a:r>
            <a:r>
              <a:rPr sz="1900" b="1" spc="-55" dirty="0">
                <a:latin typeface="Garamond"/>
                <a:cs typeface="Garamond"/>
              </a:rPr>
              <a:t>2012/13</a:t>
            </a:r>
            <a:endParaRPr sz="19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9005" y="442732"/>
            <a:ext cx="6691883" cy="6720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07920" y="8589264"/>
            <a:ext cx="2839047" cy="6225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1045540"/>
            <a:ext cx="6147435" cy="2378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indagin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internazional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mess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evidenza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trett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connessione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l’attiv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tà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leggere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risultat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acceder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ed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usufruire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patrimonio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scolastico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offerto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definisc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sé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livello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L’informazione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deve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pote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letta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congiuntamente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ossi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sala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consultazione,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usufruire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prestito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esenza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bibliotecar</a:t>
            </a:r>
            <a:r>
              <a:rPr sz="1200" spc="10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referente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rappresenta</a:t>
            </a:r>
            <a:r>
              <a:rPr sz="1200" spc="10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servizi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ba</a:t>
            </a:r>
            <a:r>
              <a:rPr sz="1200" spc="-10" dirty="0">
                <a:latin typeface="Garamond"/>
                <a:cs typeface="Garamond"/>
              </a:rPr>
              <a:t>se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bas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costruito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‘Alta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presenza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servizi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bas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sopra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menzionat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ourier New"/>
                <a:cs typeface="Courier New"/>
              </a:rPr>
              <a:t>d04</a:t>
            </a:r>
            <a:r>
              <a:rPr sz="800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</a:rPr>
              <a:t>d06</a:t>
            </a:r>
            <a:r>
              <a:rPr sz="800" dirty="0">
                <a:latin typeface="Courier New"/>
                <a:cs typeface="Courier New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D04 D06]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ulteriori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caratterizzano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consul</a:t>
            </a:r>
            <a:r>
              <a:rPr sz="1200" dirty="0">
                <a:latin typeface="Garamond"/>
                <a:cs typeface="Garamond"/>
              </a:rPr>
              <a:t>tazion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biblioteche;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catalogo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informatizz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to,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collegamento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biblioteche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prestito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interbibliotecario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(indicatore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i="1" spc="5" dirty="0">
                <a:latin typeface="Garamond"/>
                <a:cs typeface="Garamond"/>
              </a:rPr>
              <a:t>L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spc="-5" dirty="0">
                <a:latin typeface="Garamond"/>
                <a:cs typeface="Garamond"/>
              </a:rPr>
              <a:t>vello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de</a:t>
            </a:r>
            <a:r>
              <a:rPr sz="1200" i="1" spc="-5" dirty="0">
                <a:latin typeface="Garamond"/>
                <a:cs typeface="Garamond"/>
              </a:rPr>
              <a:t>l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servizio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consultaz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spc="-10" dirty="0">
                <a:latin typeface="Garamond"/>
                <a:cs typeface="Garamond"/>
              </a:rPr>
              <a:t>on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dirty="0">
                <a:latin typeface="Times New Roman"/>
                <a:cs typeface="Times New Roman"/>
              </a:rPr>
              <a:t>  </a:t>
            </a:r>
            <a:r>
              <a:rPr sz="1200" i="1" dirty="0">
                <a:latin typeface="Garamond"/>
                <a:cs typeface="Garamond"/>
              </a:rPr>
              <a:t>-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5" dirty="0">
                <a:latin typeface="Garamond"/>
                <a:cs typeface="Garamond"/>
              </a:rPr>
              <a:t>P_06</a:t>
            </a:r>
            <a:r>
              <a:rPr sz="1200" i="1" spc="-10" dirty="0">
                <a:latin typeface="Garamond"/>
                <a:cs typeface="Garamond"/>
              </a:rPr>
              <a:t>7</a:t>
            </a:r>
            <a:r>
              <a:rPr sz="1200" spc="-5" dirty="0">
                <a:latin typeface="Garamond"/>
                <a:cs typeface="Garamond"/>
              </a:rPr>
              <a:t>).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12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esenza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servizi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bas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bibliotec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(I_10)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9328" y="3706495"/>
            <a:ext cx="857250" cy="38100"/>
          </a:xfrm>
          <a:custGeom>
            <a:avLst/>
            <a:gdLst/>
            <a:ahLst/>
            <a:cxnLst/>
            <a:rect l="l" t="t" r="r" b="b"/>
            <a:pathLst>
              <a:path w="857250" h="38100">
                <a:moveTo>
                  <a:pt x="0" y="38100"/>
                </a:moveTo>
                <a:lnTo>
                  <a:pt x="857249" y="38100"/>
                </a:lnTo>
                <a:lnTo>
                  <a:pt x="857249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7" y="3743716"/>
            <a:ext cx="856615" cy="132080"/>
          </a:xfrm>
          <a:custGeom>
            <a:avLst/>
            <a:gdLst/>
            <a:ahLst/>
            <a:cxnLst/>
            <a:rect l="l" t="t" r="r" b="b"/>
            <a:pathLst>
              <a:path w="856615" h="132079">
                <a:moveTo>
                  <a:pt x="0" y="131825"/>
                </a:moveTo>
                <a:lnTo>
                  <a:pt x="856487" y="131825"/>
                </a:lnTo>
                <a:lnTo>
                  <a:pt x="856487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0089" y="5765301"/>
            <a:ext cx="6075426" cy="9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390" y="6030544"/>
            <a:ext cx="6148070" cy="83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L’ampiezza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patrimoni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librario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umero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volumi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fornisce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misura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risors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disposizione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patrimoni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librario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artic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lat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quatt</a:t>
            </a:r>
            <a:r>
              <a:rPr sz="1200" dirty="0">
                <a:latin typeface="Garamond"/>
                <a:cs typeface="Garamond"/>
              </a:rPr>
              <a:t>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fasce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piezza.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13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Ampiezz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patrimoni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librari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(I_11)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19328" y="7371715"/>
            <a:ext cx="855980" cy="38100"/>
          </a:xfrm>
          <a:custGeom>
            <a:avLst/>
            <a:gdLst/>
            <a:ahLst/>
            <a:cxnLst/>
            <a:rect l="l" t="t" r="r" b="b"/>
            <a:pathLst>
              <a:path w="855980" h="38100">
                <a:moveTo>
                  <a:pt x="0" y="38099"/>
                </a:moveTo>
                <a:lnTo>
                  <a:pt x="855725" y="38099"/>
                </a:lnTo>
                <a:lnTo>
                  <a:pt x="855725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9327" y="7408936"/>
            <a:ext cx="855344" cy="131445"/>
          </a:xfrm>
          <a:custGeom>
            <a:avLst/>
            <a:gdLst/>
            <a:ahLst/>
            <a:cxnLst/>
            <a:rect l="l" t="t" r="r" b="b"/>
            <a:pathLst>
              <a:path w="855344" h="131445">
                <a:moveTo>
                  <a:pt x="0" y="131063"/>
                </a:moveTo>
                <a:lnTo>
                  <a:pt x="854963" y="131063"/>
                </a:lnTo>
                <a:lnTo>
                  <a:pt x="85496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48469" y="8974839"/>
            <a:ext cx="1392555" cy="146050"/>
          </a:xfrm>
          <a:custGeom>
            <a:avLst/>
            <a:gdLst/>
            <a:ahLst/>
            <a:cxnLst/>
            <a:rect l="l" t="t" r="r" b="b"/>
            <a:pathLst>
              <a:path w="1392554" h="146050">
                <a:moveTo>
                  <a:pt x="1392004" y="0"/>
                </a:moveTo>
                <a:lnTo>
                  <a:pt x="0" y="0"/>
                </a:lnTo>
                <a:lnTo>
                  <a:pt x="1391242" y="761"/>
                </a:lnTo>
                <a:lnTo>
                  <a:pt x="1391242" y="144779"/>
                </a:lnTo>
                <a:lnTo>
                  <a:pt x="1392004" y="145541"/>
                </a:lnTo>
                <a:lnTo>
                  <a:pt x="1392004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48300" y="8975601"/>
            <a:ext cx="1391920" cy="144145"/>
          </a:xfrm>
          <a:custGeom>
            <a:avLst/>
            <a:gdLst/>
            <a:ahLst/>
            <a:cxnLst/>
            <a:rect l="l" t="t" r="r" b="b"/>
            <a:pathLst>
              <a:path w="1391920" h="144145">
                <a:moveTo>
                  <a:pt x="0" y="144017"/>
                </a:moveTo>
                <a:lnTo>
                  <a:pt x="1391411" y="144017"/>
                </a:lnTo>
                <a:lnTo>
                  <a:pt x="1391411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43521" y="8975601"/>
            <a:ext cx="0" cy="182245"/>
          </a:xfrm>
          <a:custGeom>
            <a:avLst/>
            <a:gdLst/>
            <a:ahLst/>
            <a:cxnLst/>
            <a:rect l="l" t="t" r="r" b="b"/>
            <a:pathLst>
              <a:path h="182245">
                <a:moveTo>
                  <a:pt x="0" y="0"/>
                </a:moveTo>
                <a:lnTo>
                  <a:pt x="0" y="18211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493077"/>
              </p:ext>
            </p:extLst>
          </p:nvPr>
        </p:nvGraphicFramePr>
        <p:xfrm>
          <a:off x="700404" y="3414659"/>
          <a:ext cx="6139431" cy="2163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965"/>
                <a:gridCol w="3856100"/>
                <a:gridCol w="1412366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Nessun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biblioteca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9ACCFF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solidFill>
                      <a:srgbClr val="9ACCFF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03694"/>
              </p:ext>
            </p:extLst>
          </p:nvPr>
        </p:nvGraphicFramePr>
        <p:xfrm>
          <a:off x="700404" y="6860423"/>
          <a:ext cx="6139431" cy="2277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441"/>
                <a:gridCol w="3856100"/>
                <a:gridCol w="1413890"/>
              </a:tblGrid>
              <a:tr h="47091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830" marR="202565" indent="-8255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(76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08915">
                        <a:lnSpc>
                          <a:spcPts val="100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bib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95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(me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o-bas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umer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vol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a 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499)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num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 a 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volum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oltre)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21907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7435" cy="195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25" dirty="0">
                <a:latin typeface="Garamond"/>
                <a:cs typeface="Garamond"/>
              </a:rPr>
              <a:t>2.4.</a:t>
            </a:r>
            <a:r>
              <a:rPr sz="1450" b="1" spc="-25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Spazi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Tra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spazi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riliev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laborato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i.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laboratori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ogn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100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laborator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buo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400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risultan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poch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1000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</a:t>
            </a:r>
            <a:r>
              <a:rPr sz="1200" spc="-20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14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Garamond"/>
                <a:cs typeface="Garamond"/>
              </a:rPr>
              <a:t>borator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10</a:t>
            </a:r>
            <a:r>
              <a:rPr sz="1000" b="1" dirty="0">
                <a:latin typeface="Garamond"/>
                <a:cs typeface="Garamond"/>
              </a:rPr>
              <a:t>0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(I_14a)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682875"/>
            <a:ext cx="857250" cy="36830"/>
          </a:xfrm>
          <a:custGeom>
            <a:avLst/>
            <a:gdLst/>
            <a:ahLst/>
            <a:cxnLst/>
            <a:rect l="l" t="t" r="r" b="b"/>
            <a:pathLst>
              <a:path w="857250" h="36830">
                <a:moveTo>
                  <a:pt x="0" y="36830"/>
                </a:moveTo>
                <a:lnTo>
                  <a:pt x="857249" y="36830"/>
                </a:lnTo>
                <a:lnTo>
                  <a:pt x="857249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719588"/>
            <a:ext cx="856615" cy="132080"/>
          </a:xfrm>
          <a:custGeom>
            <a:avLst/>
            <a:gdLst/>
            <a:ahLst/>
            <a:cxnLst/>
            <a:rect l="l" t="t" r="r" b="b"/>
            <a:pathLst>
              <a:path w="856615" h="132080">
                <a:moveTo>
                  <a:pt x="0" y="131825"/>
                </a:moveTo>
                <a:lnTo>
                  <a:pt x="856487" y="131825"/>
                </a:lnTo>
                <a:lnTo>
                  <a:pt x="856487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50476" y="4056898"/>
            <a:ext cx="1390015" cy="288290"/>
          </a:xfrm>
          <a:custGeom>
            <a:avLst/>
            <a:gdLst/>
            <a:ahLst/>
            <a:cxnLst/>
            <a:rect l="l" t="t" r="r" b="b"/>
            <a:pathLst>
              <a:path w="1390015" h="288289">
                <a:moveTo>
                  <a:pt x="1389996" y="0"/>
                </a:moveTo>
                <a:lnTo>
                  <a:pt x="0" y="0"/>
                </a:lnTo>
                <a:lnTo>
                  <a:pt x="1389235" y="761"/>
                </a:lnTo>
                <a:lnTo>
                  <a:pt x="1389235" y="288035"/>
                </a:lnTo>
                <a:lnTo>
                  <a:pt x="1389996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0089" y="4824232"/>
            <a:ext cx="6075426" cy="97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7390" y="5098617"/>
            <a:ext cx="6146800" cy="1178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az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dà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palest</a:t>
            </a:r>
            <a:r>
              <a:rPr sz="1200" spc="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sedi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spc="-15" dirty="0">
                <a:latin typeface="Garamond"/>
                <a:cs typeface="Garamond"/>
              </a:rPr>
              <a:t>mposta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Garamond"/>
                <a:cs typeface="Garamond"/>
              </a:rPr>
              <a:t>siderand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dicate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(anche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dell’infanzia,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spc="5" dirty="0">
                <a:latin typeface="Garamond"/>
                <a:cs typeface="Garamond"/>
              </a:rPr>
              <a:t>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presenti)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precedent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ricerc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MIUR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risul</a:t>
            </a:r>
            <a:r>
              <a:rPr sz="1200" spc="-5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circa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45%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edifici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</a:t>
            </a:r>
            <a:r>
              <a:rPr sz="1200" spc="10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palestra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sfornite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l'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ttività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sportiva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spesso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garantita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utilizzando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palestr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struttura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mitrof</a:t>
            </a:r>
            <a:r>
              <a:rPr sz="1200" spc="35" dirty="0">
                <a:latin typeface="Garamond"/>
                <a:cs typeface="Garamond"/>
              </a:rPr>
              <a:t>a</a:t>
            </a:r>
            <a:r>
              <a:rPr sz="975" spc="-7" baseline="34188" dirty="0">
                <a:latin typeface="Courier New"/>
                <a:cs typeface="Courier New"/>
                <a:hlinkClick r:id="rId4" action="ppaction://hlinksldjump"/>
              </a:rPr>
              <a:t>2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</a:t>
            </a:r>
            <a:r>
              <a:rPr sz="1200" i="1" dirty="0">
                <a:latin typeface="Garamond"/>
                <a:cs typeface="Garamond"/>
              </a:rPr>
              <a:t>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ourier New"/>
                <a:cs typeface="Courier New"/>
              </a:rPr>
              <a:t>D02]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15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Numer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palestr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sede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(</a:t>
            </a:r>
            <a:r>
              <a:rPr sz="1000" b="1" spc="-5" dirty="0">
                <a:latin typeface="Garamond"/>
                <a:cs typeface="Garamond"/>
              </a:rPr>
              <a:t>I_18b)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9328" y="6560184"/>
            <a:ext cx="746760" cy="38100"/>
          </a:xfrm>
          <a:custGeom>
            <a:avLst/>
            <a:gdLst/>
            <a:ahLst/>
            <a:cxnLst/>
            <a:rect l="l" t="t" r="r" b="b"/>
            <a:pathLst>
              <a:path w="746760" h="38100">
                <a:moveTo>
                  <a:pt x="0" y="38100"/>
                </a:moveTo>
                <a:lnTo>
                  <a:pt x="746759" y="38100"/>
                </a:lnTo>
                <a:lnTo>
                  <a:pt x="746759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9327" y="6597406"/>
            <a:ext cx="746125" cy="131445"/>
          </a:xfrm>
          <a:custGeom>
            <a:avLst/>
            <a:gdLst/>
            <a:ahLst/>
            <a:cxnLst/>
            <a:rect l="l" t="t" r="r" b="b"/>
            <a:pathLst>
              <a:path w="746125" h="131445">
                <a:moveTo>
                  <a:pt x="0" y="131063"/>
                </a:moveTo>
                <a:lnTo>
                  <a:pt x="745997" y="131063"/>
                </a:lnTo>
                <a:lnTo>
                  <a:pt x="745997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074" y="8163310"/>
            <a:ext cx="1422400" cy="288290"/>
          </a:xfrm>
          <a:custGeom>
            <a:avLst/>
            <a:gdLst/>
            <a:ahLst/>
            <a:cxnLst/>
            <a:rect l="l" t="t" r="r" b="b"/>
            <a:pathLst>
              <a:path w="1422400" h="288290">
                <a:moveTo>
                  <a:pt x="1422399" y="0"/>
                </a:moveTo>
                <a:lnTo>
                  <a:pt x="0" y="0"/>
                </a:lnTo>
                <a:lnTo>
                  <a:pt x="1421637" y="761"/>
                </a:lnTo>
                <a:lnTo>
                  <a:pt x="1421637" y="288035"/>
                </a:lnTo>
                <a:lnTo>
                  <a:pt x="1422399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0089" y="8756905"/>
            <a:ext cx="6075426" cy="960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0089" y="9237729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79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07390" y="9333881"/>
            <a:ext cx="6144895" cy="485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43500"/>
              </a:lnSpc>
            </a:pPr>
            <a:r>
              <a:rPr sz="750" spc="-7" baseline="22222" dirty="0">
                <a:latin typeface="Arial Unicode MS"/>
                <a:cs typeface="Arial Unicode MS"/>
              </a:rPr>
              <a:t>2    </a:t>
            </a:r>
            <a:r>
              <a:rPr sz="750" spc="-22" baseline="22222" dirty="0">
                <a:latin typeface="Arial Unicode MS"/>
                <a:cs typeface="Arial Unicode MS"/>
              </a:rPr>
              <a:t> </a:t>
            </a:r>
            <a:r>
              <a:rPr sz="800" spc="-15" dirty="0">
                <a:latin typeface="Arial Unicode MS"/>
                <a:cs typeface="Arial Unicode MS"/>
              </a:rPr>
              <a:t>C</a:t>
            </a:r>
            <a:r>
              <a:rPr sz="800" spc="-5" dirty="0">
                <a:latin typeface="Arial Unicode MS"/>
                <a:cs typeface="Arial Unicode MS"/>
              </a:rPr>
              <a:t>fr.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Ministero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dell’</a:t>
            </a:r>
            <a:r>
              <a:rPr sz="800" spc="-15" dirty="0">
                <a:latin typeface="Arial Unicode MS"/>
                <a:cs typeface="Arial Unicode MS"/>
              </a:rPr>
              <a:t>I</a:t>
            </a:r>
            <a:r>
              <a:rPr sz="800" spc="-5" dirty="0">
                <a:latin typeface="Arial Unicode MS"/>
                <a:cs typeface="Arial Unicode MS"/>
              </a:rPr>
              <a:t>struzione,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dell’Un</a:t>
            </a:r>
            <a:r>
              <a:rPr sz="800" spc="-10" dirty="0">
                <a:latin typeface="Arial Unicode MS"/>
                <a:cs typeface="Arial Unicode MS"/>
              </a:rPr>
              <a:t>i</a:t>
            </a:r>
            <a:r>
              <a:rPr sz="800" spc="-5" dirty="0">
                <a:latin typeface="Arial Unicode MS"/>
                <a:cs typeface="Arial Unicode MS"/>
              </a:rPr>
              <a:t>versità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e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della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10" dirty="0">
                <a:latin typeface="Arial Unicode MS"/>
                <a:cs typeface="Arial Unicode MS"/>
              </a:rPr>
              <a:t>ri</a:t>
            </a:r>
            <a:r>
              <a:rPr sz="800" spc="-5" dirty="0">
                <a:latin typeface="Arial Unicode MS"/>
                <a:cs typeface="Arial Unicode MS"/>
              </a:rPr>
              <a:t>cerca,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00" spc="-10" dirty="0">
                <a:latin typeface="Arial Unicode MS"/>
                <a:cs typeface="Arial Unicode MS"/>
              </a:rPr>
              <a:t>(</a:t>
            </a:r>
            <a:r>
              <a:rPr sz="800" spc="-5" dirty="0">
                <a:latin typeface="Arial Unicode MS"/>
                <a:cs typeface="Arial Unicode MS"/>
              </a:rPr>
              <a:t>2011).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5" dirty="0">
                <a:latin typeface="Arial Unicode MS"/>
                <a:cs typeface="Arial Unicode MS"/>
              </a:rPr>
              <a:t> </a:t>
            </a:r>
            <a:r>
              <a:rPr sz="850" i="1" spc="-35" dirty="0">
                <a:latin typeface="Arial Unicode MS"/>
                <a:cs typeface="Arial Unicode MS"/>
              </a:rPr>
              <a:t>La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20" dirty="0">
                <a:latin typeface="Arial Unicode MS"/>
                <a:cs typeface="Arial Unicode MS"/>
              </a:rPr>
              <a:t> </a:t>
            </a:r>
            <a:r>
              <a:rPr sz="850" i="1" spc="-30" dirty="0">
                <a:latin typeface="Arial Unicode MS"/>
                <a:cs typeface="Arial Unicode MS"/>
              </a:rPr>
              <a:t>scuola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25" dirty="0">
                <a:latin typeface="Arial Unicode MS"/>
                <a:cs typeface="Arial Unicode MS"/>
              </a:rPr>
              <a:t> in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35" dirty="0">
                <a:latin typeface="Arial Unicode MS"/>
                <a:cs typeface="Arial Unicode MS"/>
              </a:rPr>
              <a:t> </a:t>
            </a:r>
            <a:r>
              <a:rPr sz="850" i="1" spc="-25" dirty="0">
                <a:latin typeface="Arial Unicode MS"/>
                <a:cs typeface="Arial Unicode MS"/>
              </a:rPr>
              <a:t>cifre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35" dirty="0">
                <a:latin typeface="Arial Unicode MS"/>
                <a:cs typeface="Arial Unicode MS"/>
              </a:rPr>
              <a:t> 2009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25" dirty="0">
                <a:latin typeface="Arial Unicode MS"/>
                <a:cs typeface="Arial Unicode MS"/>
              </a:rPr>
              <a:t> </a:t>
            </a:r>
            <a:r>
              <a:rPr sz="850" i="1" spc="-20" dirty="0">
                <a:latin typeface="Arial Unicode MS"/>
                <a:cs typeface="Arial Unicode MS"/>
              </a:rPr>
              <a:t>-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25" dirty="0">
                <a:latin typeface="Arial Unicode MS"/>
                <a:cs typeface="Arial Unicode MS"/>
              </a:rPr>
              <a:t> </a:t>
            </a:r>
            <a:r>
              <a:rPr sz="850" i="1" spc="-30" dirty="0">
                <a:latin typeface="Arial Unicode MS"/>
                <a:cs typeface="Arial Unicode MS"/>
              </a:rPr>
              <a:t>2010.</a:t>
            </a:r>
            <a:r>
              <a:rPr sz="850" i="1" dirty="0">
                <a:latin typeface="Arial Unicode MS"/>
                <a:cs typeface="Arial Unicode MS"/>
              </a:rPr>
              <a:t>  </a:t>
            </a:r>
            <a:r>
              <a:rPr sz="850" i="1" spc="-25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(Disponibile</a:t>
            </a:r>
            <a:r>
              <a:rPr sz="800" dirty="0">
                <a:latin typeface="Arial Unicode MS"/>
                <a:cs typeface="Arial Unicode MS"/>
              </a:rPr>
              <a:t>  </a:t>
            </a:r>
            <a:r>
              <a:rPr sz="800" spc="1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su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 http://www.istruz</a:t>
            </a:r>
            <a:r>
              <a:rPr sz="800" dirty="0">
                <a:latin typeface="Arial Unicode MS"/>
                <a:cs typeface="Arial Unicode MS"/>
                <a:hlinkClick r:id="rId5"/>
              </a:rPr>
              <a:t>i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one.it/alfresco/d/d/workspace/Sp</a:t>
            </a:r>
            <a:r>
              <a:rPr sz="800" dirty="0">
                <a:latin typeface="Arial Unicode MS"/>
                <a:cs typeface="Arial Unicode MS"/>
                <a:hlinkClick r:id="rId5"/>
              </a:rPr>
              <a:t>a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cesStore/08c4b</a:t>
            </a:r>
            <a:r>
              <a:rPr sz="800" dirty="0">
                <a:latin typeface="Arial Unicode MS"/>
                <a:cs typeface="Arial Unicode MS"/>
                <a:hlinkClick r:id="rId5"/>
              </a:rPr>
              <a:t>5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4d-18e</a:t>
            </a:r>
            <a:r>
              <a:rPr sz="800" dirty="0">
                <a:latin typeface="Arial Unicode MS"/>
                <a:cs typeface="Arial Unicode MS"/>
                <a:hlinkClick r:id="rId5"/>
              </a:rPr>
              <a:t>4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-497c-</a:t>
            </a:r>
            <a:r>
              <a:rPr sz="800" dirty="0">
                <a:latin typeface="Arial Unicode MS"/>
                <a:cs typeface="Arial Unicode MS"/>
                <a:hlinkClick r:id="rId5"/>
              </a:rPr>
              <a:t>be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1b-5bec992</a:t>
            </a:r>
            <a:r>
              <a:rPr sz="800" dirty="0">
                <a:latin typeface="Arial Unicode MS"/>
                <a:cs typeface="Arial Unicode MS"/>
                <a:hlinkClick r:id="rId5"/>
              </a:rPr>
              <a:t>7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e3</a:t>
            </a:r>
            <a:r>
              <a:rPr sz="800" dirty="0">
                <a:latin typeface="Arial Unicode MS"/>
                <a:cs typeface="Arial Unicode MS"/>
                <a:hlinkClick r:id="rId5"/>
              </a:rPr>
              <a:t>8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8/scuolaincifre_</a:t>
            </a:r>
            <a:r>
              <a:rPr sz="800" spc="-15" dirty="0">
                <a:latin typeface="Arial Unicode MS"/>
                <a:cs typeface="Arial Unicode MS"/>
                <a:hlinkClick r:id="rId5"/>
              </a:rPr>
              <a:t>2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009-2010</a:t>
            </a:r>
            <a:r>
              <a:rPr sz="800" dirty="0">
                <a:latin typeface="Arial Unicode MS"/>
                <a:cs typeface="Arial Unicode MS"/>
                <a:hlinkClick r:id="rId5"/>
              </a:rPr>
              <a:t>.</a:t>
            </a:r>
            <a:r>
              <a:rPr sz="800" spc="-5" dirty="0">
                <a:latin typeface="Arial Unicode MS"/>
                <a:cs typeface="Arial Unicode MS"/>
                <a:hlinkClick r:id="rId5"/>
              </a:rPr>
              <a:t>pdf</a:t>
            </a:r>
            <a:r>
              <a:rPr sz="800" spc="-5" dirty="0">
                <a:latin typeface="Arial Unicode MS"/>
                <a:cs typeface="Arial Unicode MS"/>
              </a:rPr>
              <a:t> [Data</a:t>
            </a:r>
            <a:r>
              <a:rPr sz="80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di</a:t>
            </a:r>
            <a:r>
              <a:rPr sz="80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accesso:</a:t>
            </a:r>
            <a:r>
              <a:rPr sz="80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febbraio</a:t>
            </a:r>
            <a:r>
              <a:rPr sz="800" dirty="0">
                <a:latin typeface="Arial Unicode MS"/>
                <a:cs typeface="Arial Unicode MS"/>
              </a:rPr>
              <a:t> </a:t>
            </a:r>
            <a:r>
              <a:rPr sz="800" spc="-5" dirty="0">
                <a:latin typeface="Arial Unicode MS"/>
                <a:cs typeface="Arial Unicode MS"/>
              </a:rPr>
              <a:t>20</a:t>
            </a:r>
            <a:r>
              <a:rPr sz="800" dirty="0">
                <a:latin typeface="Arial Unicode MS"/>
                <a:cs typeface="Arial Unicode MS"/>
              </a:rPr>
              <a:t>1</a:t>
            </a:r>
            <a:r>
              <a:rPr sz="800" spc="-5" dirty="0">
                <a:latin typeface="Arial Unicode MS"/>
                <a:cs typeface="Arial Unicode MS"/>
              </a:rPr>
              <a:t>2]).</a:t>
            </a:r>
            <a:endParaRPr sz="8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6"/>
              </a:rPr>
              <a:t> </a:t>
            </a:r>
            <a:r>
              <a:rPr spc="20" dirty="0">
                <a:hlinkClick r:id="rId6"/>
              </a:rPr>
              <a:t>h</a:t>
            </a:r>
            <a:r>
              <a:rPr spc="50" dirty="0">
                <a:hlinkClick r:id="rId6"/>
              </a:rPr>
              <a:t>t</a:t>
            </a:r>
            <a:r>
              <a:rPr spc="45" dirty="0">
                <a:hlinkClick r:id="rId6"/>
              </a:rPr>
              <a:t>t</a:t>
            </a:r>
            <a:r>
              <a:rPr spc="20" dirty="0">
                <a:hlinkClick r:id="rId6"/>
              </a:rPr>
              <a:t>p</a:t>
            </a:r>
            <a:r>
              <a:rPr spc="65" dirty="0">
                <a:hlinkClick r:id="rId6"/>
              </a:rPr>
              <a:t>:</a:t>
            </a:r>
            <a:r>
              <a:rPr spc="90" dirty="0">
                <a:hlinkClick r:id="rId6"/>
              </a:rPr>
              <a:t>/</a:t>
            </a:r>
            <a:r>
              <a:rPr dirty="0">
                <a:hlinkClick r:id="rId6"/>
              </a:rPr>
              <a:t>/</a:t>
            </a:r>
            <a:r>
              <a:rPr spc="-120" dirty="0">
                <a:hlinkClick r:id="rId6"/>
              </a:rPr>
              <a:t> </a:t>
            </a:r>
            <a:r>
              <a:rPr spc="45" dirty="0">
                <a:hlinkClick r:id="rId6"/>
              </a:rPr>
              <a:t>www</a:t>
            </a:r>
            <a:r>
              <a:rPr spc="25" dirty="0">
                <a:hlinkClick r:id="rId6"/>
              </a:rPr>
              <a:t>.</a:t>
            </a:r>
            <a:r>
              <a:rPr spc="5" dirty="0">
                <a:hlinkClick r:id="rId6"/>
              </a:rPr>
              <a:t>i</a:t>
            </a:r>
            <a:r>
              <a:rPr spc="25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5" dirty="0">
                <a:hlinkClick r:id="rId6"/>
              </a:rPr>
              <a:t>i</a:t>
            </a:r>
            <a:r>
              <a:rPr spc="30" dirty="0">
                <a:hlinkClick r:id="rId6"/>
              </a:rPr>
              <a:t>.</a:t>
            </a:r>
            <a:r>
              <a:rPr spc="5" dirty="0">
                <a:hlinkClick r:id="rId6"/>
              </a:rPr>
              <a:t>i</a:t>
            </a:r>
            <a:r>
              <a:rPr spc="45" dirty="0">
                <a:hlinkClick r:id="rId6"/>
              </a:rPr>
              <a:t>t</a:t>
            </a:r>
            <a:r>
              <a:rPr dirty="0">
                <a:hlinkClick r:id="rId6"/>
              </a:rPr>
              <a:t>/</a:t>
            </a:r>
            <a:r>
              <a:rPr spc="-114" dirty="0">
                <a:hlinkClick r:id="rId6"/>
              </a:rPr>
              <a:t> </a:t>
            </a:r>
            <a:r>
              <a:rPr spc="5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5" dirty="0">
                <a:hlinkClick r:id="rId6"/>
              </a:rPr>
              <a:t>i</a:t>
            </a:r>
            <a:r>
              <a:rPr dirty="0">
                <a:hlinkClick r:id="rId6"/>
              </a:rPr>
              <a:t>/</a:t>
            </a:r>
            <a:r>
              <a:rPr spc="-120" dirty="0">
                <a:hlinkClick r:id="rId6"/>
              </a:rPr>
              <a:t> </a:t>
            </a:r>
            <a:r>
              <a:rPr spc="35" dirty="0">
                <a:hlinkClick r:id="rId6"/>
              </a:rPr>
              <a:t>r</a:t>
            </a:r>
            <a:r>
              <a:rPr spc="5" dirty="0">
                <a:hlinkClick r:id="rId6"/>
              </a:rPr>
              <a:t>i</a:t>
            </a:r>
            <a:r>
              <a:rPr dirty="0">
                <a:hlinkClick r:id="rId6"/>
              </a:rPr>
              <a:t>/</a:t>
            </a:r>
            <a:r>
              <a:rPr spc="-114" dirty="0">
                <a:hlinkClick r:id="rId6"/>
              </a:rPr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5"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dirty="0">
                <a:hlinkClick r:id="rId6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7"/>
              </a:rPr>
              <a:t>v</a:t>
            </a:r>
            <a:r>
              <a:rPr dirty="0">
                <a:hlinkClick r:id="rId7"/>
              </a:rPr>
              <a:t>a</a:t>
            </a:r>
            <a:r>
              <a:rPr spc="5" dirty="0">
                <a:hlinkClick r:id="rId7"/>
              </a:rPr>
              <a:t>l</a:t>
            </a:r>
            <a:r>
              <a:rPr dirty="0">
                <a:hlinkClick r:id="rId7"/>
              </a:rPr>
              <a:t>e</a:t>
            </a:r>
            <a:r>
              <a:rPr spc="-25" dirty="0">
                <a:hlinkClick r:id="rId7"/>
              </a:rPr>
              <a:t>s</a:t>
            </a:r>
            <a:r>
              <a:rPr spc="-45" dirty="0">
                <a:hlinkClick r:id="rId7"/>
              </a:rPr>
              <a:t>@</a:t>
            </a:r>
            <a:r>
              <a:rPr spc="10" dirty="0">
                <a:hlinkClick r:id="rId7"/>
              </a:rPr>
              <a:t>i</a:t>
            </a:r>
            <a:r>
              <a:rPr spc="20" dirty="0">
                <a:hlinkClick r:id="rId7"/>
              </a:rPr>
              <a:t>n</a:t>
            </a:r>
            <a:r>
              <a:rPr spc="15" dirty="0">
                <a:hlinkClick r:id="rId7"/>
              </a:rPr>
              <a:t>v</a:t>
            </a:r>
            <a:r>
              <a:rPr spc="-5" dirty="0">
                <a:hlinkClick r:id="rId7"/>
              </a:rPr>
              <a:t>a</a:t>
            </a:r>
            <a:r>
              <a:rPr spc="10" dirty="0">
                <a:hlinkClick r:id="rId7"/>
              </a:rPr>
              <a:t>l</a:t>
            </a:r>
            <a:r>
              <a:rPr spc="-25" dirty="0">
                <a:hlinkClick r:id="rId7"/>
              </a:rPr>
              <a:t>s</a:t>
            </a:r>
            <a:r>
              <a:rPr spc="10" dirty="0">
                <a:hlinkClick r:id="rId7"/>
              </a:rPr>
              <a:t>i</a:t>
            </a:r>
            <a:r>
              <a:rPr spc="25" dirty="0">
                <a:hlinkClick r:id="rId7"/>
              </a:rPr>
              <a:t>.</a:t>
            </a:r>
            <a:r>
              <a:rPr spc="10" dirty="0">
                <a:hlinkClick r:id="rId7"/>
              </a:rPr>
              <a:t>i</a:t>
            </a:r>
            <a:r>
              <a:rPr dirty="0">
                <a:hlinkClick r:id="rId7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042571"/>
              </p:ext>
            </p:extLst>
          </p:nvPr>
        </p:nvGraphicFramePr>
        <p:xfrm>
          <a:off x="700404" y="2390531"/>
          <a:ext cx="6139431" cy="1971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965"/>
                <a:gridCol w="3856100"/>
                <a:gridCol w="1412366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borato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(men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54,3%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borato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 1 a 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orator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368426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3055" marR="115570" indent="-1905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Bass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numer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di laboratori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98313"/>
              </p:ext>
            </p:extLst>
          </p:nvPr>
        </p:nvGraphicFramePr>
        <p:xfrm>
          <a:off x="700404" y="6268349"/>
          <a:ext cx="6139431" cy="220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475"/>
                <a:gridCol w="3934586"/>
                <a:gridCol w="1444370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Palestr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esente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sede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sede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1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368426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5130" marR="246379" indent="-1524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Palestr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non presente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165" cy="1487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Aver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ambient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dimensioni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adeguat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offr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passar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ambient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confortevole.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contrario,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amb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difficil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vivere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potrebbe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pote</a:t>
            </a:r>
            <a:r>
              <a:rPr sz="1200" spc="-5" dirty="0">
                <a:latin typeface="Garamond"/>
                <a:cs typeface="Garamond"/>
              </a:rPr>
              <a:t>nza,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incider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negativament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al</a:t>
            </a:r>
            <a:r>
              <a:rPr sz="1200" spc="-5" dirty="0">
                <a:latin typeface="Garamond"/>
                <a:cs typeface="Garamond"/>
              </a:rPr>
              <a:t>unn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alunn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primari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frequentando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eno,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passan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giornata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Quest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catore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</a:t>
            </a:r>
            <a:r>
              <a:rPr sz="1200" dirty="0">
                <a:latin typeface="Garamond"/>
                <a:cs typeface="Garamond"/>
              </a:rPr>
              <a:t>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quanti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metr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quadrati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disposizion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</a:t>
            </a:r>
            <a:r>
              <a:rPr sz="1200" dirty="0">
                <a:latin typeface="Garamond"/>
                <a:cs typeface="Garamond"/>
              </a:rPr>
              <a:t>unno,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considerando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spazi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(non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riferisc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classe).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D03]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389" y="2386182"/>
            <a:ext cx="297561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16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perfici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</a:t>
            </a:r>
            <a:r>
              <a:rPr sz="1000" b="1" spc="5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</a:t>
            </a:r>
            <a:r>
              <a:rPr sz="1000" b="1" dirty="0">
                <a:latin typeface="Garamond"/>
                <a:cs typeface="Garamond"/>
              </a:rPr>
              <a:t>q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_20)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328" y="2908935"/>
            <a:ext cx="801370" cy="38100"/>
          </a:xfrm>
          <a:custGeom>
            <a:avLst/>
            <a:gdLst/>
            <a:ahLst/>
            <a:cxnLst/>
            <a:rect l="l" t="t" r="r" b="b"/>
            <a:pathLst>
              <a:path w="801369" h="38100">
                <a:moveTo>
                  <a:pt x="0" y="38099"/>
                </a:moveTo>
                <a:lnTo>
                  <a:pt x="800861" y="38099"/>
                </a:lnTo>
                <a:lnTo>
                  <a:pt x="800861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9327" y="2946664"/>
            <a:ext cx="800100" cy="131445"/>
          </a:xfrm>
          <a:custGeom>
            <a:avLst/>
            <a:gdLst/>
            <a:ahLst/>
            <a:cxnLst/>
            <a:rect l="l" t="t" r="r" b="b"/>
            <a:pathLst>
              <a:path w="800100" h="131444">
                <a:moveTo>
                  <a:pt x="0" y="131063"/>
                </a:moveTo>
                <a:lnTo>
                  <a:pt x="800099" y="131063"/>
                </a:lnTo>
                <a:lnTo>
                  <a:pt x="800099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5990" y="5378705"/>
            <a:ext cx="284480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2.5.</a:t>
            </a:r>
            <a:endParaRPr sz="145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3191" y="5378705"/>
            <a:ext cx="655320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Studenti</a:t>
            </a:r>
            <a:endParaRPr sz="145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390" y="5926150"/>
            <a:ext cx="6145530" cy="781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L’incidenza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nazionalit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italian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nomad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un’informazion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erv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progettar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adeguat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all’utenza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D01]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17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t</a:t>
            </a:r>
            <a:r>
              <a:rPr sz="1000" b="1" spc="-5" dirty="0">
                <a:latin typeface="Garamond"/>
                <a:cs typeface="Garamond"/>
              </a:rPr>
              <a:t>udent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cittadinanz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italian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nomad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(I_23)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790644"/>
              </p:ext>
            </p:extLst>
          </p:nvPr>
        </p:nvGraphicFramePr>
        <p:xfrm>
          <a:off x="700404" y="2529977"/>
          <a:ext cx="6139431" cy="22886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7"/>
                <a:gridCol w="3880484"/>
                <a:gridCol w="1444370"/>
              </a:tblGrid>
              <a:tr h="33908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4830" marR="398145" indent="-1397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2,9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3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5,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99 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q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6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8,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q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9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q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369188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5130" marR="17145" indent="-3810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6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8,9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9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m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q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per studente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380513"/>
              </p:ext>
            </p:extLst>
          </p:nvPr>
        </p:nvGraphicFramePr>
        <p:xfrm>
          <a:off x="700404" y="6697355"/>
          <a:ext cx="6139430" cy="10542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0672"/>
                <a:gridCol w="718184"/>
                <a:gridCol w="706373"/>
                <a:gridCol w="854201"/>
              </a:tblGrid>
              <a:tr h="351281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 marR="139065" indent="-381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4625" indent="952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166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oma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primar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819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(98,4%)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1,61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1275">
                <a:tc>
                  <a:txBody>
                    <a:bodyPr/>
                    <a:lstStyle/>
                    <a:p>
                      <a:pPr marL="37465" marR="889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oma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(98,3%)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7435" cy="2064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25" dirty="0">
                <a:latin typeface="Garamond"/>
                <a:cs typeface="Garamond"/>
              </a:rPr>
              <a:t>2.6.</a:t>
            </a:r>
            <a:r>
              <a:rPr sz="1450" b="1" spc="-25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Risorse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u</a:t>
            </a:r>
            <a:r>
              <a:rPr sz="1450" b="1" spc="-35" dirty="0">
                <a:latin typeface="Garamond"/>
                <a:cs typeface="Garamond"/>
              </a:rPr>
              <a:t>mane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Tramite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intend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fornire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un’informazione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indeterminato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bass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t.i.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riesc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assicurar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maggiore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difficoltà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continuità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didattica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5" dirty="0">
                <a:latin typeface="Garamond"/>
                <a:cs typeface="Garamond"/>
              </a:rPr>
              <a:t>D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Garamond"/>
                <a:cs typeface="Garamond"/>
              </a:rPr>
              <a:t>ti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MIUR</a:t>
            </a:r>
            <a:r>
              <a:rPr sz="1200" spc="-5" dirty="0">
                <a:latin typeface="Garamond"/>
                <a:cs typeface="Garamond"/>
              </a:rPr>
              <a:t>]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9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18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segnanti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ntratt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te</a:t>
            </a:r>
            <a:r>
              <a:rPr sz="1000" b="1" spc="-10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indeterminat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(I_33)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4011939"/>
            <a:ext cx="6075426" cy="97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8" y="4282514"/>
            <a:ext cx="6146165" cy="1840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Sapere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incarico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ricopert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Dir</a:t>
            </a:r>
            <a:r>
              <a:rPr sz="1200" spc="-5" dirty="0">
                <a:latin typeface="Garamond"/>
                <a:cs typeface="Garamond"/>
              </a:rPr>
              <a:t>igente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(di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incaricato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reggente)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permett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un’indicazione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stabilità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figura.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docent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incaric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presidenz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ricopron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vacante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anno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L’incarico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aggiuntivo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reggenza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invec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preved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sostituzione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</a:t>
            </a:r>
            <a:r>
              <a:rPr sz="1200" spc="5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inferior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</a:t>
            </a:r>
            <a:r>
              <a:rPr sz="1200" spc="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inoltr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un’altra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potrebb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sicurare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continuità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orientamento.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Com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ecedentemente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precis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utilizzati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elle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Vales;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infatti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per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domanda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chiaramente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significativa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definizion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elaborata.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D15]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925"/>
              </a:spcBef>
            </a:pPr>
            <a:r>
              <a:rPr sz="1000" b="1" spc="-5" dirty="0">
                <a:latin typeface="Garamond"/>
                <a:cs typeface="Garamond"/>
              </a:rPr>
              <a:t>Tabell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19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Tip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incaric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Dirigen</a:t>
            </a:r>
            <a:r>
              <a:rPr sz="1000" b="1" dirty="0">
                <a:latin typeface="Garamond"/>
                <a:cs typeface="Garamond"/>
              </a:rPr>
              <a:t>te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scolastico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solo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VALES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(I_37)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9328" y="6405245"/>
            <a:ext cx="801370" cy="38100"/>
          </a:xfrm>
          <a:custGeom>
            <a:avLst/>
            <a:gdLst/>
            <a:ahLst/>
            <a:cxnLst/>
            <a:rect l="l" t="t" r="r" b="b"/>
            <a:pathLst>
              <a:path w="801369" h="38100">
                <a:moveTo>
                  <a:pt x="0" y="38100"/>
                </a:moveTo>
                <a:lnTo>
                  <a:pt x="800861" y="38100"/>
                </a:lnTo>
                <a:lnTo>
                  <a:pt x="800861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7" y="6442720"/>
            <a:ext cx="800100" cy="132080"/>
          </a:xfrm>
          <a:custGeom>
            <a:avLst/>
            <a:gdLst/>
            <a:ahLst/>
            <a:cxnLst/>
            <a:rect l="l" t="t" r="r" b="b"/>
            <a:pathLst>
              <a:path w="800100" h="132079">
                <a:moveTo>
                  <a:pt x="0" y="131825"/>
                </a:moveTo>
                <a:lnTo>
                  <a:pt x="800099" y="131825"/>
                </a:lnTo>
                <a:lnTo>
                  <a:pt x="800099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8113" y="7780024"/>
            <a:ext cx="1422400" cy="432434"/>
          </a:xfrm>
          <a:custGeom>
            <a:avLst/>
            <a:gdLst/>
            <a:ahLst/>
            <a:cxnLst/>
            <a:rect l="l" t="t" r="r" b="b"/>
            <a:pathLst>
              <a:path w="1422400" h="432434">
                <a:moveTo>
                  <a:pt x="1422360" y="0"/>
                </a:moveTo>
                <a:lnTo>
                  <a:pt x="0" y="0"/>
                </a:lnTo>
                <a:lnTo>
                  <a:pt x="1421598" y="761"/>
                </a:lnTo>
                <a:lnTo>
                  <a:pt x="1421598" y="432053"/>
                </a:lnTo>
                <a:lnTo>
                  <a:pt x="142236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089" y="8687562"/>
            <a:ext cx="6075426" cy="93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5"/>
              </a:rPr>
              <a:t> </a:t>
            </a:r>
            <a:r>
              <a:rPr spc="20" dirty="0">
                <a:hlinkClick r:id="rId5"/>
              </a:rPr>
              <a:t>h</a:t>
            </a:r>
            <a:r>
              <a:rPr spc="50" dirty="0">
                <a:hlinkClick r:id="rId5"/>
              </a:rPr>
              <a:t>t</a:t>
            </a:r>
            <a:r>
              <a:rPr spc="45" dirty="0">
                <a:hlinkClick r:id="rId5"/>
              </a:rPr>
              <a:t>t</a:t>
            </a:r>
            <a:r>
              <a:rPr spc="20" dirty="0">
                <a:hlinkClick r:id="rId5"/>
              </a:rPr>
              <a:t>p</a:t>
            </a:r>
            <a:r>
              <a:rPr spc="65" dirty="0">
                <a:hlinkClick r:id="rId5"/>
              </a:rPr>
              <a:t>:</a:t>
            </a:r>
            <a:r>
              <a:rPr spc="90" dirty="0">
                <a:hlinkClick r:id="rId5"/>
              </a:rPr>
              <a:t>/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45" dirty="0">
                <a:hlinkClick r:id="rId5"/>
              </a:rPr>
              <a:t>www</a:t>
            </a:r>
            <a:r>
              <a:rPr spc="25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25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spc="30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45" dirty="0">
                <a:hlinkClick r:id="rId5"/>
              </a:rPr>
              <a:t>t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5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35" dirty="0">
                <a:hlinkClick r:id="rId5"/>
              </a:rPr>
              <a:t>r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5"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dirty="0">
                <a:hlinkClick r:id="rId5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5" dirty="0">
                <a:hlinkClick r:id="rId6"/>
              </a:rPr>
              <a:t>l</a:t>
            </a:r>
            <a:r>
              <a:rPr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spc="-45" dirty="0">
                <a:hlinkClick r:id="rId6"/>
              </a:rPr>
              <a:t>@</a:t>
            </a:r>
            <a:r>
              <a:rPr spc="10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10" dirty="0">
                <a:hlinkClick r:id="rId6"/>
              </a:rPr>
              <a:t>i</a:t>
            </a:r>
            <a:r>
              <a:rPr spc="25" dirty="0">
                <a:hlinkClick r:id="rId6"/>
              </a:rPr>
              <a:t>.</a:t>
            </a:r>
            <a:r>
              <a:rPr spc="10" dirty="0">
                <a:hlinkClick r:id="rId6"/>
              </a:rPr>
              <a:t>i</a:t>
            </a:r>
            <a:r>
              <a:rPr dirty="0">
                <a:hlinkClick r:id="rId6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90665"/>
              </p:ext>
            </p:extLst>
          </p:nvPr>
        </p:nvGraphicFramePr>
        <p:xfrm>
          <a:off x="700404" y="2503307"/>
          <a:ext cx="6139430" cy="1054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0672"/>
                <a:gridCol w="718184"/>
                <a:gridCol w="706373"/>
                <a:gridCol w="854201"/>
              </a:tblGrid>
              <a:tr h="351281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 marR="139065" indent="-381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4625" indent="952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166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contratt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temp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determ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primar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829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(99,6%)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86,7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98,36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128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contratt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temp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determ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763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(99,3%)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75,3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06069"/>
              </p:ext>
            </p:extLst>
          </p:nvPr>
        </p:nvGraphicFramePr>
        <p:xfrm>
          <a:off x="700404" y="6113663"/>
          <a:ext cx="6139431" cy="2115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7"/>
                <a:gridCol w="3880484"/>
                <a:gridCol w="1444370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Incaric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idenza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Incaric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Diri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7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51244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4629" marR="208279" algn="ctr">
                        <a:lnSpc>
                          <a:spcPct val="943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Dirigente Scolastic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di ruolo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8070" cy="1635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Ann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14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14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esp</a:t>
            </a:r>
            <a:r>
              <a:rPr sz="1200" i="1" spc="-5" dirty="0">
                <a:latin typeface="Garamond"/>
                <a:cs typeface="Garamond"/>
              </a:rPr>
              <a:t>er</a:t>
            </a:r>
            <a:r>
              <a:rPr sz="1200" i="1" spc="5" dirty="0">
                <a:latin typeface="Garamond"/>
                <a:cs typeface="Garamond"/>
              </a:rPr>
              <a:t>i</a:t>
            </a:r>
            <a:r>
              <a:rPr sz="1200" i="1" spc="-10" dirty="0">
                <a:latin typeface="Garamond"/>
                <a:cs typeface="Garamond"/>
              </a:rPr>
              <a:t>enz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accumulat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svolgimento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dell’incarico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tipologie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contrattual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differenti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entrare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ruolo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utilizzati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Vales</a:t>
            </a:r>
            <a:r>
              <a:rPr sz="1200" spc="-5" dirty="0">
                <a:latin typeface="Garamond"/>
                <a:cs typeface="Garamond"/>
              </a:rPr>
              <a:t>;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infatt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domanda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15" dirty="0">
                <a:latin typeface="Garamond"/>
                <a:cs typeface="Garamond"/>
              </a:rPr>
              <a:t>rament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significativa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definizione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elaborata.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D17]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20-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Ann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esperi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za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com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Dirigent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scolastic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VALE</a:t>
            </a:r>
            <a:r>
              <a:rPr sz="1000" b="1" dirty="0">
                <a:latin typeface="Garamond"/>
                <a:cs typeface="Garamond"/>
              </a:rPr>
              <a:t>S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_38)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366645"/>
            <a:ext cx="801370" cy="36830"/>
          </a:xfrm>
          <a:custGeom>
            <a:avLst/>
            <a:gdLst/>
            <a:ahLst/>
            <a:cxnLst/>
            <a:rect l="l" t="t" r="r" b="b"/>
            <a:pathLst>
              <a:path w="801369" h="36830">
                <a:moveTo>
                  <a:pt x="0" y="36830"/>
                </a:moveTo>
                <a:lnTo>
                  <a:pt x="800861" y="36830"/>
                </a:lnTo>
                <a:lnTo>
                  <a:pt x="800861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403358"/>
            <a:ext cx="800100" cy="132080"/>
          </a:xfrm>
          <a:custGeom>
            <a:avLst/>
            <a:gdLst/>
            <a:ahLst/>
            <a:cxnLst/>
            <a:rect l="l" t="t" r="r" b="b"/>
            <a:pathLst>
              <a:path w="800100" h="132080">
                <a:moveTo>
                  <a:pt x="0" y="131825"/>
                </a:moveTo>
                <a:lnTo>
                  <a:pt x="800099" y="131825"/>
                </a:lnTo>
                <a:lnTo>
                  <a:pt x="800099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0089" y="4675642"/>
            <a:ext cx="6075426" cy="98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88" y="4946979"/>
            <a:ext cx="6145530" cy="1186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dirigenza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stabile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ambit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astico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5" dirty="0">
                <a:latin typeface="Garamond"/>
                <a:cs typeface="Garamond"/>
              </a:rPr>
              <a:t>attore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posit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v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Vien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Vale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</a:t>
            </a:r>
            <a:r>
              <a:rPr sz="1200" spc="-20" dirty="0">
                <a:latin typeface="Garamond"/>
                <a:cs typeface="Garamond"/>
              </a:rPr>
              <a:t>t</a:t>
            </a:r>
            <a:r>
              <a:rPr sz="1200" spc="-10" dirty="0">
                <a:latin typeface="Garamond"/>
                <a:cs typeface="Garamond"/>
              </a:rPr>
              <a:t>inuit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stes</a:t>
            </a:r>
            <a:r>
              <a:rPr sz="1200" dirty="0">
                <a:latin typeface="Garamond"/>
                <a:cs typeface="Garamond"/>
              </a:rPr>
              <a:t>sa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dell’attual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infatt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rigent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domand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15" dirty="0">
                <a:latin typeface="Garamond"/>
                <a:cs typeface="Garamond"/>
              </a:rPr>
              <a:t>rament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significativa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definizion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stat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aborata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</a:t>
            </a:r>
            <a:r>
              <a:rPr sz="1200" i="1" dirty="0">
                <a:latin typeface="Garamond"/>
                <a:cs typeface="Garamond"/>
              </a:rPr>
              <a:t>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D16]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21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t</a:t>
            </a:r>
            <a:r>
              <a:rPr sz="1000" b="1" spc="-5" dirty="0">
                <a:latin typeface="Garamond"/>
                <a:cs typeface="Garamond"/>
              </a:rPr>
              <a:t>abilit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Dirigent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sco</a:t>
            </a:r>
            <a:r>
              <a:rPr sz="1000" b="1" spc="-10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ast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co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so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</a:t>
            </a:r>
            <a:r>
              <a:rPr sz="1000" b="1" spc="-10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VALES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(I_</a:t>
            </a:r>
            <a:r>
              <a:rPr sz="1000" b="1" spc="-10" dirty="0">
                <a:latin typeface="Garamond"/>
                <a:cs typeface="Garamond"/>
              </a:rPr>
              <a:t>4</a:t>
            </a:r>
            <a:r>
              <a:rPr sz="1000" b="1" dirty="0">
                <a:latin typeface="Garamond"/>
                <a:cs typeface="Garamond"/>
              </a:rPr>
              <a:t>0)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6415404"/>
            <a:ext cx="801370" cy="38100"/>
          </a:xfrm>
          <a:custGeom>
            <a:avLst/>
            <a:gdLst/>
            <a:ahLst/>
            <a:cxnLst/>
            <a:rect l="l" t="t" r="r" b="b"/>
            <a:pathLst>
              <a:path w="801369" h="38100">
                <a:moveTo>
                  <a:pt x="0" y="38100"/>
                </a:moveTo>
                <a:lnTo>
                  <a:pt x="800861" y="38100"/>
                </a:lnTo>
                <a:lnTo>
                  <a:pt x="800861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6452626"/>
            <a:ext cx="800100" cy="131445"/>
          </a:xfrm>
          <a:custGeom>
            <a:avLst/>
            <a:gdLst/>
            <a:ahLst/>
            <a:cxnLst/>
            <a:rect l="l" t="t" r="r" b="b"/>
            <a:pathLst>
              <a:path w="800100" h="131445">
                <a:moveTo>
                  <a:pt x="0" y="131063"/>
                </a:moveTo>
                <a:lnTo>
                  <a:pt x="800099" y="131063"/>
                </a:lnTo>
                <a:lnTo>
                  <a:pt x="800099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0089" y="8638033"/>
            <a:ext cx="6075426" cy="952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5"/>
              </a:rPr>
              <a:t> </a:t>
            </a:r>
            <a:r>
              <a:rPr spc="20" dirty="0">
                <a:hlinkClick r:id="rId5"/>
              </a:rPr>
              <a:t>h</a:t>
            </a:r>
            <a:r>
              <a:rPr spc="50" dirty="0">
                <a:hlinkClick r:id="rId5"/>
              </a:rPr>
              <a:t>t</a:t>
            </a:r>
            <a:r>
              <a:rPr spc="45" dirty="0">
                <a:hlinkClick r:id="rId5"/>
              </a:rPr>
              <a:t>t</a:t>
            </a:r>
            <a:r>
              <a:rPr spc="20" dirty="0">
                <a:hlinkClick r:id="rId5"/>
              </a:rPr>
              <a:t>p</a:t>
            </a:r>
            <a:r>
              <a:rPr spc="65" dirty="0">
                <a:hlinkClick r:id="rId5"/>
              </a:rPr>
              <a:t>:</a:t>
            </a:r>
            <a:r>
              <a:rPr spc="90" dirty="0">
                <a:hlinkClick r:id="rId5"/>
              </a:rPr>
              <a:t>/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45" dirty="0">
                <a:hlinkClick r:id="rId5"/>
              </a:rPr>
              <a:t>www</a:t>
            </a:r>
            <a:r>
              <a:rPr spc="25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25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spc="30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45" dirty="0">
                <a:hlinkClick r:id="rId5"/>
              </a:rPr>
              <a:t>t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5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35" dirty="0">
                <a:hlinkClick r:id="rId5"/>
              </a:rPr>
              <a:t>r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5"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dirty="0">
                <a:hlinkClick r:id="rId5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5" dirty="0">
                <a:hlinkClick r:id="rId6"/>
              </a:rPr>
              <a:t>l</a:t>
            </a:r>
            <a:r>
              <a:rPr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spc="-45" dirty="0">
                <a:hlinkClick r:id="rId6"/>
              </a:rPr>
              <a:t>@</a:t>
            </a:r>
            <a:r>
              <a:rPr spc="10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10" dirty="0">
                <a:hlinkClick r:id="rId6"/>
              </a:rPr>
              <a:t>i</a:t>
            </a:r>
            <a:r>
              <a:rPr spc="25" dirty="0">
                <a:hlinkClick r:id="rId6"/>
              </a:rPr>
              <a:t>.</a:t>
            </a:r>
            <a:r>
              <a:rPr spc="10" dirty="0">
                <a:hlinkClick r:id="rId6"/>
              </a:rPr>
              <a:t>i</a:t>
            </a:r>
            <a:r>
              <a:rPr dirty="0">
                <a:hlinkClick r:id="rId6"/>
              </a:rPr>
              <a:t>t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755753"/>
              </p:ext>
            </p:extLst>
          </p:nvPr>
        </p:nvGraphicFramePr>
        <p:xfrm>
          <a:off x="700404" y="2074301"/>
          <a:ext cx="6139431" cy="2164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7"/>
                <a:gridCol w="3880484"/>
                <a:gridCol w="1444370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2 a 3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4 a 5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5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98,9%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172582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ù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5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9ACCFF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3810">
                      <a:solidFill>
                        <a:srgbClr val="9ACCFF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4649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3810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2004"/>
              </p:ext>
            </p:extLst>
          </p:nvPr>
        </p:nvGraphicFramePr>
        <p:xfrm>
          <a:off x="700404" y="6123569"/>
          <a:ext cx="6139431" cy="216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7"/>
                <a:gridCol w="3996308"/>
                <a:gridCol w="1328546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2 a 3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4 a 5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5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54,2%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3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ù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5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anni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9ACCFF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solidFill>
                      <a:srgbClr val="9ACCFF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800" cy="1746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Sia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Italia,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all’estero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definiti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stabili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nsegnanti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lavorano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stessa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stabilità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</a:t>
            </a:r>
            <a:r>
              <a:rPr sz="1200" spc="-1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indeterminato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meno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</a:t>
            </a:r>
            <a:r>
              <a:rPr sz="1200" spc="-20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‘Bassa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e’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stabili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dirty="0">
                <a:latin typeface="Garamond"/>
                <a:cs typeface="Garamond"/>
              </a:rPr>
              <a:t>lla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metà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lavora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Dati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MIU</a:t>
            </a:r>
            <a:r>
              <a:rPr sz="1200" i="1" spc="-15" dirty="0">
                <a:latin typeface="Garamond"/>
                <a:cs typeface="Garamond"/>
              </a:rPr>
              <a:t>R</a:t>
            </a:r>
            <a:r>
              <a:rPr sz="1200" dirty="0">
                <a:latin typeface="Courier New"/>
                <a:cs typeface="Courier New"/>
              </a:rPr>
              <a:t>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22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t</a:t>
            </a:r>
            <a:r>
              <a:rPr sz="1000" b="1" spc="-5" dirty="0">
                <a:latin typeface="Garamond"/>
                <a:cs typeface="Garamond"/>
              </a:rPr>
              <a:t>abilit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(I_39)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435225"/>
            <a:ext cx="844550" cy="36830"/>
          </a:xfrm>
          <a:custGeom>
            <a:avLst/>
            <a:gdLst/>
            <a:ahLst/>
            <a:cxnLst/>
            <a:rect l="l" t="t" r="r" b="b"/>
            <a:pathLst>
              <a:path w="844550" h="36830">
                <a:moveTo>
                  <a:pt x="0" y="36830"/>
                </a:moveTo>
                <a:lnTo>
                  <a:pt x="844295" y="36830"/>
                </a:lnTo>
                <a:lnTo>
                  <a:pt x="844295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471938"/>
            <a:ext cx="843915" cy="132080"/>
          </a:xfrm>
          <a:custGeom>
            <a:avLst/>
            <a:gdLst/>
            <a:ahLst/>
            <a:cxnLst/>
            <a:rect l="l" t="t" r="r" b="b"/>
            <a:pathLst>
              <a:path w="843915" h="132080">
                <a:moveTo>
                  <a:pt x="0" y="131825"/>
                </a:moveTo>
                <a:lnTo>
                  <a:pt x="843533" y="131825"/>
                </a:lnTo>
                <a:lnTo>
                  <a:pt x="84353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4555" y="4038610"/>
            <a:ext cx="1336040" cy="288290"/>
          </a:xfrm>
          <a:custGeom>
            <a:avLst/>
            <a:gdLst/>
            <a:ahLst/>
            <a:cxnLst/>
            <a:rect l="l" t="t" r="r" b="b"/>
            <a:pathLst>
              <a:path w="1336040" h="288289">
                <a:moveTo>
                  <a:pt x="1335918" y="0"/>
                </a:moveTo>
                <a:lnTo>
                  <a:pt x="0" y="0"/>
                </a:lnTo>
                <a:lnTo>
                  <a:pt x="1335156" y="761"/>
                </a:lnTo>
                <a:lnTo>
                  <a:pt x="1335156" y="288035"/>
                </a:lnTo>
                <a:lnTo>
                  <a:pt x="1335918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4730784"/>
            <a:ext cx="319722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23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t</a:t>
            </a:r>
            <a:r>
              <a:rPr sz="1000" b="1" spc="-5" dirty="0">
                <a:latin typeface="Garamond"/>
                <a:cs typeface="Garamond"/>
              </a:rPr>
              <a:t>abilit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second</a:t>
            </a:r>
            <a:r>
              <a:rPr sz="1000" b="1" spc="-10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Garamond"/>
                <a:cs typeface="Garamond"/>
              </a:rPr>
              <a:t>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(I_39)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5122545"/>
            <a:ext cx="844550" cy="38100"/>
          </a:xfrm>
          <a:custGeom>
            <a:avLst/>
            <a:gdLst/>
            <a:ahLst/>
            <a:cxnLst/>
            <a:rect l="l" t="t" r="r" b="b"/>
            <a:pathLst>
              <a:path w="844550" h="38100">
                <a:moveTo>
                  <a:pt x="0" y="38100"/>
                </a:moveTo>
                <a:lnTo>
                  <a:pt x="844295" y="38100"/>
                </a:lnTo>
                <a:lnTo>
                  <a:pt x="84429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5159512"/>
            <a:ext cx="843915" cy="132080"/>
          </a:xfrm>
          <a:custGeom>
            <a:avLst/>
            <a:gdLst/>
            <a:ahLst/>
            <a:cxnLst/>
            <a:rect l="l" t="t" r="r" b="b"/>
            <a:pathLst>
              <a:path w="843915" h="132079">
                <a:moveTo>
                  <a:pt x="0" y="131825"/>
                </a:moveTo>
                <a:lnTo>
                  <a:pt x="843533" y="131825"/>
                </a:lnTo>
                <a:lnTo>
                  <a:pt x="84353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01490"/>
              </p:ext>
            </p:extLst>
          </p:nvPr>
        </p:nvGraphicFramePr>
        <p:xfrm>
          <a:off x="700404" y="2187077"/>
          <a:ext cx="6139431" cy="21568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8011"/>
                <a:gridCol w="3923156"/>
                <a:gridCol w="1358264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,99%)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o-bas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a 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4,9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 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79,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e 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ltre)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368426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0" marR="2413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Medio-bassa percentuale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23043"/>
              </p:ext>
            </p:extLst>
          </p:nvPr>
        </p:nvGraphicFramePr>
        <p:xfrm>
          <a:off x="700404" y="4874651"/>
          <a:ext cx="6139431" cy="2119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8011"/>
                <a:gridCol w="3923156"/>
                <a:gridCol w="1358264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,99%)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o-bas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a 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4,9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 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79,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e 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ltre)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9ACCFF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solidFill>
                      <a:srgbClr val="9ACCFF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1039" y="1075192"/>
            <a:ext cx="6158865" cy="228600"/>
          </a:xfrm>
          <a:prstGeom prst="rect">
            <a:avLst/>
          </a:prstGeom>
          <a:solidFill>
            <a:srgbClr val="FFCC9A"/>
          </a:solidFill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600" b="1" spc="-5" dirty="0">
                <a:latin typeface="Garamond"/>
                <a:cs typeface="Garamond"/>
              </a:rPr>
              <a:t>3</a:t>
            </a:r>
            <a:r>
              <a:rPr sz="1600" b="1" dirty="0">
                <a:latin typeface="Garamond"/>
                <a:cs typeface="Garamond"/>
              </a:rPr>
              <a:t>.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Garamond"/>
                <a:cs typeface="Garamond"/>
              </a:rPr>
              <a:t>Processi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90" y="1587752"/>
            <a:ext cx="6146165" cy="136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30" dirty="0">
                <a:latin typeface="Garamond"/>
                <a:cs typeface="Garamond"/>
              </a:rPr>
              <a:t>3.1</a:t>
            </a:r>
            <a:r>
              <a:rPr sz="1450" b="1" spc="-15" dirty="0">
                <a:latin typeface="Garamond"/>
                <a:cs typeface="Garamond"/>
              </a:rPr>
              <a:t>.</a:t>
            </a:r>
            <a:r>
              <a:rPr sz="1450" b="1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Processi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livello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scuola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territorio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5"/>
              </a:spcBef>
            </a:pP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valutare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capacità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collabor</a:t>
            </a:r>
            <a:r>
              <a:rPr sz="1200" spc="-1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territorio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inserit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lavor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formalizzati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allargat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territorio,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10" dirty="0">
                <a:latin typeface="Garamond"/>
                <a:cs typeface="Garamond"/>
              </a:rPr>
              <a:t>vvero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composti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ti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</a:t>
            </a:r>
            <a:r>
              <a:rPr sz="1200" spc="-5" dirty="0">
                <a:latin typeface="Garamond"/>
                <a:cs typeface="Garamond"/>
              </a:rPr>
              <a:t>g</a:t>
            </a:r>
            <a:r>
              <a:rPr sz="1200" spc="-15" dirty="0">
                <a:latin typeface="Garamond"/>
                <a:cs typeface="Garamond"/>
              </a:rPr>
              <a:t>g</a:t>
            </a:r>
            <a:r>
              <a:rPr sz="1200" spc="-5" dirty="0">
                <a:latin typeface="Garamond"/>
                <a:cs typeface="Garamond"/>
              </a:rPr>
              <a:t>etti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extrascolastici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ope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tori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ASL,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Locali).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D35i]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24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esenz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gruppi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lavor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</a:t>
            </a:r>
            <a:r>
              <a:rPr sz="1000" b="1" spc="-15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alizzat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allargat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territorio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9328" y="3187064"/>
            <a:ext cx="549910" cy="38100"/>
          </a:xfrm>
          <a:custGeom>
            <a:avLst/>
            <a:gdLst/>
            <a:ahLst/>
            <a:cxnLst/>
            <a:rect l="l" t="t" r="r" b="b"/>
            <a:pathLst>
              <a:path w="549910" h="38100">
                <a:moveTo>
                  <a:pt x="0" y="38100"/>
                </a:moveTo>
                <a:lnTo>
                  <a:pt x="549401" y="38100"/>
                </a:lnTo>
                <a:lnTo>
                  <a:pt x="549401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327" y="3224032"/>
            <a:ext cx="548640" cy="131445"/>
          </a:xfrm>
          <a:custGeom>
            <a:avLst/>
            <a:gdLst/>
            <a:ahLst/>
            <a:cxnLst/>
            <a:rect l="l" t="t" r="r" b="b"/>
            <a:pathLst>
              <a:path w="548640" h="131445">
                <a:moveTo>
                  <a:pt x="0" y="131063"/>
                </a:moveTo>
                <a:lnTo>
                  <a:pt x="548639" y="131063"/>
                </a:lnTo>
                <a:lnTo>
                  <a:pt x="548639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390" y="4421632"/>
            <a:ext cx="6147435" cy="152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a)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9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Reti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d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scuole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strumenti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innovativi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introdotti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Regol</a:t>
            </a:r>
            <a:r>
              <a:rPr sz="1200" spc="-15" dirty="0">
                <a:latin typeface="Garamond"/>
                <a:cs typeface="Garamond"/>
              </a:rPr>
              <a:t>ament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dell’autonomi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associars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raggiungiment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obiettiv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descriver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proces</a:t>
            </a:r>
            <a:r>
              <a:rPr sz="1200" dirty="0">
                <a:latin typeface="Garamond"/>
                <a:cs typeface="Garamond"/>
              </a:rPr>
              <a:t>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complesso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truit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indicatori.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D46]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descriv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pa.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25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P_002_class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reti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19328" y="6188075"/>
            <a:ext cx="553720" cy="36830"/>
          </a:xfrm>
          <a:custGeom>
            <a:avLst/>
            <a:gdLst/>
            <a:ahLst/>
            <a:cxnLst/>
            <a:rect l="l" t="t" r="r" b="b"/>
            <a:pathLst>
              <a:path w="553719" h="36829">
                <a:moveTo>
                  <a:pt x="0" y="36829"/>
                </a:moveTo>
                <a:lnTo>
                  <a:pt x="553211" y="36829"/>
                </a:lnTo>
                <a:lnTo>
                  <a:pt x="553211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9327" y="6224788"/>
            <a:ext cx="552450" cy="131445"/>
          </a:xfrm>
          <a:custGeom>
            <a:avLst/>
            <a:gdLst/>
            <a:ahLst/>
            <a:cxnLst/>
            <a:rect l="l" t="t" r="r" b="b"/>
            <a:pathLst>
              <a:path w="552450" h="131445">
                <a:moveTo>
                  <a:pt x="0" y="131063"/>
                </a:moveTo>
                <a:lnTo>
                  <a:pt x="552449" y="131063"/>
                </a:lnTo>
                <a:lnTo>
                  <a:pt x="552449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0089" y="7964424"/>
            <a:ext cx="6075426" cy="906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00420"/>
              </p:ext>
            </p:extLst>
          </p:nvPr>
        </p:nvGraphicFramePr>
        <p:xfrm>
          <a:off x="700404" y="2938409"/>
          <a:ext cx="6139431" cy="1234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117"/>
                <a:gridCol w="4247768"/>
                <a:gridCol w="132854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3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6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100,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38963"/>
              </p:ext>
            </p:extLst>
          </p:nvPr>
        </p:nvGraphicFramePr>
        <p:xfrm>
          <a:off x="700404" y="5939165"/>
          <a:ext cx="6139431" cy="1693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6927"/>
                <a:gridCol w="4243958"/>
                <a:gridCol w="132854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1 a 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3 a 4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5 a 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6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Bass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numero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4895" cy="1459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esenta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frequenza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assum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leadership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(divenendone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formalmente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capofila).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Assumer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ito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capofila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implic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assunz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impegni,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capacità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gestionali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certo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rilievo.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26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uol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è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capofil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(P_002b)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279014"/>
            <a:ext cx="864235" cy="36830"/>
          </a:xfrm>
          <a:custGeom>
            <a:avLst/>
            <a:gdLst/>
            <a:ahLst/>
            <a:cxnLst/>
            <a:rect l="l" t="t" r="r" b="b"/>
            <a:pathLst>
              <a:path w="864235" h="36830">
                <a:moveTo>
                  <a:pt x="0" y="36830"/>
                </a:moveTo>
                <a:lnTo>
                  <a:pt x="864107" y="36830"/>
                </a:lnTo>
                <a:lnTo>
                  <a:pt x="864107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315728"/>
            <a:ext cx="863600" cy="132080"/>
          </a:xfrm>
          <a:custGeom>
            <a:avLst/>
            <a:gdLst/>
            <a:ahLst/>
            <a:cxnLst/>
            <a:rect l="l" t="t" r="r" b="b"/>
            <a:pathLst>
              <a:path w="863600" h="132080">
                <a:moveTo>
                  <a:pt x="0" y="131825"/>
                </a:moveTo>
                <a:lnTo>
                  <a:pt x="863345" y="131825"/>
                </a:lnTo>
                <a:lnTo>
                  <a:pt x="863345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91617" y="3210316"/>
            <a:ext cx="1649095" cy="146050"/>
          </a:xfrm>
          <a:custGeom>
            <a:avLst/>
            <a:gdLst/>
            <a:ahLst/>
            <a:cxnLst/>
            <a:rect l="l" t="t" r="r" b="b"/>
            <a:pathLst>
              <a:path w="1649095" h="146050">
                <a:moveTo>
                  <a:pt x="1648856" y="0"/>
                </a:moveTo>
                <a:lnTo>
                  <a:pt x="0" y="0"/>
                </a:lnTo>
                <a:lnTo>
                  <a:pt x="1648094" y="761"/>
                </a:lnTo>
                <a:lnTo>
                  <a:pt x="1648094" y="144779"/>
                </a:lnTo>
                <a:lnTo>
                  <a:pt x="1648856" y="145541"/>
                </a:lnTo>
                <a:lnTo>
                  <a:pt x="1648856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90744" y="3211078"/>
            <a:ext cx="1649095" cy="144145"/>
          </a:xfrm>
          <a:custGeom>
            <a:avLst/>
            <a:gdLst/>
            <a:ahLst/>
            <a:cxnLst/>
            <a:rect l="l" t="t" r="r" b="b"/>
            <a:pathLst>
              <a:path w="1649095" h="144145">
                <a:moveTo>
                  <a:pt x="0" y="144017"/>
                </a:moveTo>
                <a:lnTo>
                  <a:pt x="1648967" y="144017"/>
                </a:lnTo>
                <a:lnTo>
                  <a:pt x="1648967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43521" y="3211078"/>
            <a:ext cx="0" cy="182245"/>
          </a:xfrm>
          <a:custGeom>
            <a:avLst/>
            <a:gdLst/>
            <a:ahLst/>
            <a:cxnLst/>
            <a:rect l="l" t="t" r="r" b="b"/>
            <a:pathLst>
              <a:path h="182245">
                <a:moveTo>
                  <a:pt x="0" y="0"/>
                </a:moveTo>
                <a:lnTo>
                  <a:pt x="0" y="18211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0089" y="3803914"/>
            <a:ext cx="6075426" cy="937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390" y="4043246"/>
            <a:ext cx="614680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terzo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catore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grado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apertur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ggetti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</a:t>
            </a:r>
            <a:r>
              <a:rPr sz="1200" i="1" dirty="0">
                <a:latin typeface="Garamond"/>
                <a:cs typeface="Garamond"/>
              </a:rPr>
              <a:t>Ape</a:t>
            </a:r>
            <a:r>
              <a:rPr sz="1200" i="1" spc="-5" dirty="0">
                <a:latin typeface="Garamond"/>
                <a:cs typeface="Garamond"/>
              </a:rPr>
              <a:t>r</a:t>
            </a:r>
            <a:r>
              <a:rPr sz="1200" i="1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u</a:t>
            </a:r>
            <a:r>
              <a:rPr sz="1200" i="1" dirty="0">
                <a:latin typeface="Garamond"/>
                <a:cs typeface="Garamond"/>
              </a:rPr>
              <a:t>ra</a:t>
            </a:r>
            <a:r>
              <a:rPr sz="1200" i="1" spc="9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delle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ret</a:t>
            </a:r>
            <a:r>
              <a:rPr sz="1200" i="1" spc="-5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Garamond"/>
                <a:cs typeface="Garamond"/>
              </a:rPr>
              <a:t>d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enti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altr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soggetti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6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–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15" dirty="0">
                <a:latin typeface="Garamond"/>
                <a:cs typeface="Garamond"/>
              </a:rPr>
              <a:t>P_003</a:t>
            </a:r>
            <a:r>
              <a:rPr sz="1200" spc="-5" dirty="0">
                <a:latin typeface="Garamond"/>
                <a:cs typeface="Garamond"/>
              </a:rPr>
              <a:t>),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ssia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partne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mministrazion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local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università.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‘A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apertura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formalizzate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partnershi</a:t>
            </a:r>
            <a:r>
              <a:rPr sz="1200" dirty="0">
                <a:latin typeface="Garamond"/>
                <a:cs typeface="Garamond"/>
              </a:rPr>
              <a:t>p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università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ricerca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piuttosto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autonomi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ocal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privati.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7390" y="5329823"/>
            <a:ext cx="3294379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27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Apertur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ti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dirty="0">
                <a:latin typeface="Garamond"/>
                <a:cs typeface="Garamond"/>
              </a:rPr>
              <a:t>d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altr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soggetti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9328" y="5852795"/>
            <a:ext cx="863600" cy="36830"/>
          </a:xfrm>
          <a:custGeom>
            <a:avLst/>
            <a:gdLst/>
            <a:ahLst/>
            <a:cxnLst/>
            <a:rect l="l" t="t" r="r" b="b"/>
            <a:pathLst>
              <a:path w="863600" h="36829">
                <a:moveTo>
                  <a:pt x="0" y="36829"/>
                </a:moveTo>
                <a:lnTo>
                  <a:pt x="863345" y="36829"/>
                </a:lnTo>
                <a:lnTo>
                  <a:pt x="863345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327" y="5889508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5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089" y="7716774"/>
            <a:ext cx="6075426" cy="98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5"/>
              </a:rPr>
              <a:t> </a:t>
            </a:r>
            <a:r>
              <a:rPr spc="20" dirty="0">
                <a:hlinkClick r:id="rId5"/>
              </a:rPr>
              <a:t>h</a:t>
            </a:r>
            <a:r>
              <a:rPr spc="50" dirty="0">
                <a:hlinkClick r:id="rId5"/>
              </a:rPr>
              <a:t>t</a:t>
            </a:r>
            <a:r>
              <a:rPr spc="45" dirty="0">
                <a:hlinkClick r:id="rId5"/>
              </a:rPr>
              <a:t>t</a:t>
            </a:r>
            <a:r>
              <a:rPr spc="20" dirty="0">
                <a:hlinkClick r:id="rId5"/>
              </a:rPr>
              <a:t>p</a:t>
            </a:r>
            <a:r>
              <a:rPr spc="65" dirty="0">
                <a:hlinkClick r:id="rId5"/>
              </a:rPr>
              <a:t>:</a:t>
            </a:r>
            <a:r>
              <a:rPr spc="90" dirty="0">
                <a:hlinkClick r:id="rId5"/>
              </a:rPr>
              <a:t>/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45" dirty="0">
                <a:hlinkClick r:id="rId5"/>
              </a:rPr>
              <a:t>www</a:t>
            </a:r>
            <a:r>
              <a:rPr spc="25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25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spc="30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45" dirty="0">
                <a:hlinkClick r:id="rId5"/>
              </a:rPr>
              <a:t>t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5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35" dirty="0">
                <a:hlinkClick r:id="rId5"/>
              </a:rPr>
              <a:t>r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5"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dirty="0">
                <a:hlinkClick r:id="rId5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5" dirty="0">
                <a:hlinkClick r:id="rId6"/>
              </a:rPr>
              <a:t>l</a:t>
            </a:r>
            <a:r>
              <a:rPr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spc="-45" dirty="0">
                <a:hlinkClick r:id="rId6"/>
              </a:rPr>
              <a:t>@</a:t>
            </a:r>
            <a:r>
              <a:rPr spc="10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10" dirty="0">
                <a:hlinkClick r:id="rId6"/>
              </a:rPr>
              <a:t>i</a:t>
            </a:r>
            <a:r>
              <a:rPr spc="25" dirty="0">
                <a:hlinkClick r:id="rId6"/>
              </a:rPr>
              <a:t>.</a:t>
            </a:r>
            <a:r>
              <a:rPr spc="10" dirty="0">
                <a:hlinkClick r:id="rId6"/>
              </a:rPr>
              <a:t>i</a:t>
            </a:r>
            <a:r>
              <a:rPr dirty="0">
                <a:hlinkClick r:id="rId6"/>
              </a:rPr>
              <a:t>t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80255"/>
              </p:ext>
            </p:extLst>
          </p:nvPr>
        </p:nvGraphicFramePr>
        <p:xfrm>
          <a:off x="700404" y="1899041"/>
          <a:ext cx="6139431" cy="1474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823"/>
                <a:gridCol w="3590162"/>
                <a:gridCol w="1671446"/>
              </a:tblGrid>
              <a:tr h="33908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6995" indent="24447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87,8%)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3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ofila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ofil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ofil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iù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1907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Ma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capofila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372763"/>
              </p:ext>
            </p:extLst>
          </p:nvPr>
        </p:nvGraphicFramePr>
        <p:xfrm>
          <a:off x="700404" y="5472821"/>
          <a:ext cx="6139431" cy="1809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589400"/>
                <a:gridCol w="1672970"/>
              </a:tblGrid>
              <a:tr h="33908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 marR="87630" indent="24447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87,8%)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ertura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apertu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70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Alt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apertura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254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36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2540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901520"/>
            <a:ext cx="3544570" cy="349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Interessant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appar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comprendere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proven</a:t>
            </a:r>
            <a:r>
              <a:rPr sz="1200" dirty="0">
                <a:latin typeface="Garamond"/>
                <a:cs typeface="Garamond"/>
              </a:rPr>
              <a:t>ienza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principal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finanziatore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reti.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20034" y="901520"/>
            <a:ext cx="1130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finanziamenti.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7503" y="901520"/>
            <a:ext cx="7315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L’indi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atore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6760" y="901520"/>
            <a:ext cx="53784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seguente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389" y="1413036"/>
            <a:ext cx="3535679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28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trata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principal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finanziament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(P_004)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0089" y="4210060"/>
            <a:ext cx="6075426" cy="98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390" y="4485206"/>
            <a:ext cx="6146165" cy="664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ulteriore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spc="-10" dirty="0">
                <a:latin typeface="Garamond"/>
                <a:cs typeface="Garamond"/>
              </a:rPr>
              <a:t>ativo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indaga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tivazioni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spinto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aderir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rete.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29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incipal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motiv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(P_005)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0089" y="7568185"/>
            <a:ext cx="6075426" cy="98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70988"/>
              </p:ext>
            </p:extLst>
          </p:nvPr>
        </p:nvGraphicFramePr>
        <p:xfrm>
          <a:off x="700404" y="1537789"/>
          <a:ext cx="6139431" cy="2211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264"/>
                <a:gridCol w="852296"/>
                <a:gridCol w="2023871"/>
              </a:tblGrid>
              <a:tr h="447161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6995" marR="79375" algn="ctr">
                        <a:lnSpc>
                          <a:spcPct val="961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cuole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mento indi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ato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87,8%)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34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Stato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Istituzion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pubbliche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Uni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ivati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111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050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rete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8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b="1" i="1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reti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58891"/>
              </p:ext>
            </p:extLst>
          </p:nvPr>
        </p:nvGraphicFramePr>
        <p:xfrm>
          <a:off x="700404" y="5122237"/>
          <a:ext cx="6139431" cy="1985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264"/>
                <a:gridCol w="852296"/>
                <a:gridCol w="2023871"/>
              </a:tblGrid>
              <a:tr h="446526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34620" marR="126364" indent="-1270" algn="ctr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cuole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attivato reti per m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ato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87,8%)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1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 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migliora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pratich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valu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050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motivo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26,9%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364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b="1" i="1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reti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4895" cy="1027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Garamond"/>
                <a:cs typeface="Garamond"/>
              </a:rPr>
              <a:t>Infin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ultimo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concretament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svolte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reti.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30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prevalen</a:t>
            </a:r>
            <a:r>
              <a:rPr sz="1000" b="1" dirty="0">
                <a:latin typeface="Garamond"/>
                <a:cs typeface="Garamond"/>
              </a:rPr>
              <a:t>te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svolta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rete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(P_006)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5067047"/>
            <a:ext cx="6148705" cy="2014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b)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Accordi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formalizzati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stri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gere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esterni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alizzazion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un’ampia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gamma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attività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vanno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convenzioni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l’utilizzo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spazi,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consulenze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u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intervent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varietà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stipula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ativamente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al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coinvolgimento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itorio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‘Bassa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varietà’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rientran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</a:t>
            </a:r>
            <a:r>
              <a:rPr sz="1200" spc="-1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stipulato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tipologie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mentr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‘Altra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varietà’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</a:t>
            </a:r>
            <a:r>
              <a:rPr sz="1200" spc="-15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luiscono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tipologie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i.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D48]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31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Varietà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sog</a:t>
            </a:r>
            <a:r>
              <a:rPr sz="1000" b="1" spc="-10" dirty="0">
                <a:latin typeface="Garamond"/>
                <a:cs typeface="Garamond"/>
              </a:rPr>
              <a:t>g</a:t>
            </a:r>
            <a:r>
              <a:rPr sz="1000" b="1" spc="-5" dirty="0">
                <a:latin typeface="Garamond"/>
                <a:cs typeface="Garamond"/>
              </a:rPr>
              <a:t>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stipula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accord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</a:t>
            </a:r>
            <a:r>
              <a:rPr sz="1000" b="1" spc="-10" dirty="0">
                <a:latin typeface="Garamond"/>
                <a:cs typeface="Garamond"/>
              </a:rPr>
              <a:t>0</a:t>
            </a:r>
            <a:r>
              <a:rPr sz="1000" b="1" spc="-5" dirty="0">
                <a:latin typeface="Garamond"/>
                <a:cs typeface="Garamond"/>
              </a:rPr>
              <a:t>7</a:t>
            </a:r>
            <a:r>
              <a:rPr sz="1000" b="1" dirty="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9328" y="7489190"/>
            <a:ext cx="851535" cy="1131570"/>
          </a:xfrm>
          <a:custGeom>
            <a:avLst/>
            <a:gdLst/>
            <a:ahLst/>
            <a:cxnLst/>
            <a:rect l="l" t="t" r="r" b="b"/>
            <a:pathLst>
              <a:path w="851535" h="1131570">
                <a:moveTo>
                  <a:pt x="0" y="1131570"/>
                </a:moveTo>
                <a:lnTo>
                  <a:pt x="851153" y="1131570"/>
                </a:lnTo>
                <a:lnTo>
                  <a:pt x="851153" y="0"/>
                </a:lnTo>
                <a:lnTo>
                  <a:pt x="0" y="0"/>
                </a:lnTo>
                <a:lnTo>
                  <a:pt x="0" y="11315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328" y="7319644"/>
            <a:ext cx="851535" cy="38100"/>
          </a:xfrm>
          <a:custGeom>
            <a:avLst/>
            <a:gdLst/>
            <a:ahLst/>
            <a:cxnLst/>
            <a:rect l="l" t="t" r="r" b="b"/>
            <a:pathLst>
              <a:path w="851535" h="38100">
                <a:moveTo>
                  <a:pt x="0" y="38100"/>
                </a:moveTo>
                <a:lnTo>
                  <a:pt x="851153" y="38100"/>
                </a:lnTo>
                <a:lnTo>
                  <a:pt x="85115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7" y="7357119"/>
            <a:ext cx="850900" cy="132080"/>
          </a:xfrm>
          <a:custGeom>
            <a:avLst/>
            <a:gdLst/>
            <a:ahLst/>
            <a:cxnLst/>
            <a:rect l="l" t="t" r="r" b="b"/>
            <a:pathLst>
              <a:path w="850900" h="132079">
                <a:moveTo>
                  <a:pt x="0" y="131825"/>
                </a:moveTo>
                <a:lnTo>
                  <a:pt x="850391" y="131825"/>
                </a:lnTo>
                <a:lnTo>
                  <a:pt x="850391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0089" y="9380983"/>
            <a:ext cx="6075426" cy="92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211801"/>
              </p:ext>
            </p:extLst>
          </p:nvPr>
        </p:nvGraphicFramePr>
        <p:xfrm>
          <a:off x="700404" y="1449397"/>
          <a:ext cx="6139431" cy="3233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264"/>
                <a:gridCol w="852296"/>
                <a:gridCol w="2023871"/>
              </a:tblGrid>
              <a:tr h="446526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9855" marR="100965" indent="-1270" algn="ctr">
                        <a:lnSpc>
                          <a:spcPct val="959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cuole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attivato reti per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tip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attività prev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dicata (80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87,8%)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1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Curric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ipl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multidisc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ormazi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Metod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Didatti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4423">
                <a:tc>
                  <a:txBody>
                    <a:bodyPr/>
                    <a:lstStyle/>
                    <a:p>
                      <a:pPr marL="37465" marR="33972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Certificaz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mpeten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erna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Orientam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Inclus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Inclus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1266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Event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ifestazi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8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b="1" i="1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reti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896484"/>
              </p:ext>
            </p:extLst>
          </p:nvPr>
        </p:nvGraphicFramePr>
        <p:xfrm>
          <a:off x="700404" y="7072259"/>
          <a:ext cx="6139431" cy="2298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69"/>
                <a:gridCol w="3833240"/>
                <a:gridCol w="1441322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rowSpan="6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alizzat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esterni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1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1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64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variet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 3 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64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6 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64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variet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10)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50037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65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037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588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Bass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varietà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381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48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3810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1075805"/>
            <a:ext cx="596963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Garamond"/>
                <a:cs typeface="Garamond"/>
              </a:rPr>
              <a:t>INDICE</a:t>
            </a:r>
            <a:endParaRPr sz="1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Garamond"/>
                <a:cs typeface="Garamond"/>
              </a:rPr>
              <a:t>1.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Introduzione………</a:t>
            </a:r>
            <a:r>
              <a:rPr sz="1400" spc="-15" dirty="0">
                <a:latin typeface="Garamond"/>
                <a:cs typeface="Garamond"/>
              </a:rPr>
              <a:t>……………………………………………………………..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3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5859" y="1789895"/>
            <a:ext cx="27051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spc="-5" dirty="0">
                <a:latin typeface="Garamond"/>
                <a:cs typeface="Garamond"/>
              </a:rPr>
              <a:t>1.1.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630"/>
              </a:lnSpc>
            </a:pPr>
            <a:r>
              <a:rPr sz="1400" spc="-5" dirty="0">
                <a:latin typeface="Garamond"/>
                <a:cs typeface="Garamond"/>
              </a:rPr>
              <a:t>1.2.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2998" y="1789895"/>
            <a:ext cx="528320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1580"/>
              </a:lnSpc>
            </a:pPr>
            <a:r>
              <a:rPr sz="1400" spc="-10" dirty="0">
                <a:latin typeface="Garamond"/>
                <a:cs typeface="Garamond"/>
              </a:rPr>
              <a:t>Le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scuole…………………………………………………</a:t>
            </a:r>
            <a:r>
              <a:rPr sz="1400" spc="-1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…………….</a:t>
            </a:r>
            <a:r>
              <a:rPr sz="1400" spc="5" dirty="0">
                <a:latin typeface="Garamond"/>
                <a:cs typeface="Garamond"/>
              </a:rPr>
              <a:t>.</a:t>
            </a:r>
            <a:r>
              <a:rPr sz="1400" spc="-10" dirty="0">
                <a:latin typeface="Garamond"/>
                <a:cs typeface="Garamond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Linee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gui</a:t>
            </a:r>
            <a:r>
              <a:rPr sz="1400" spc="-5" dirty="0">
                <a:latin typeface="Garamond"/>
                <a:cs typeface="Garamond"/>
              </a:rPr>
              <a:t>d</a:t>
            </a:r>
            <a:r>
              <a:rPr sz="1400" spc="-10" dirty="0">
                <a:latin typeface="Garamond"/>
                <a:cs typeface="Garamond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la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l</a:t>
            </a:r>
            <a:r>
              <a:rPr sz="1400" spc="-20" dirty="0">
                <a:latin typeface="Garamond"/>
                <a:cs typeface="Garamond"/>
              </a:rPr>
              <a:t>e</a:t>
            </a:r>
            <a:r>
              <a:rPr sz="1400" spc="-5" dirty="0">
                <a:latin typeface="Garamond"/>
                <a:cs typeface="Garamond"/>
              </a:rPr>
              <a:t>ttura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delle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ta</a:t>
            </a:r>
            <a:r>
              <a:rPr sz="1400" spc="-10" dirty="0">
                <a:latin typeface="Garamond"/>
                <a:cs typeface="Garamond"/>
              </a:rPr>
              <a:t>b</a:t>
            </a:r>
            <a:r>
              <a:rPr sz="1400" spc="-15" dirty="0">
                <a:latin typeface="Garamond"/>
                <a:cs typeface="Garamond"/>
              </a:rPr>
              <a:t>elle……………………………………...</a:t>
            </a:r>
            <a:r>
              <a:rPr sz="1400" spc="-2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4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00" y="2190089"/>
            <a:ext cx="1479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aramond"/>
                <a:cs typeface="Garamond"/>
              </a:rPr>
              <a:t>2.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6217" y="2190089"/>
            <a:ext cx="57404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aramond"/>
                <a:cs typeface="Garamond"/>
              </a:rPr>
              <a:t>Contesto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ris</a:t>
            </a:r>
            <a:r>
              <a:rPr sz="1400" spc="-15" dirty="0">
                <a:latin typeface="Garamond"/>
                <a:cs typeface="Garamond"/>
              </a:rPr>
              <a:t>orse………………………………………………………………..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7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5808" y="2390543"/>
            <a:ext cx="270510" cy="120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25"/>
              </a:lnSpc>
            </a:pPr>
            <a:r>
              <a:rPr sz="1400" spc="-5" dirty="0">
                <a:latin typeface="Garamond"/>
                <a:cs typeface="Garamond"/>
              </a:rPr>
              <a:t>2.1.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575"/>
              </a:lnSpc>
            </a:pPr>
            <a:r>
              <a:rPr sz="1400" spc="-5" dirty="0">
                <a:latin typeface="Garamond"/>
                <a:cs typeface="Garamond"/>
              </a:rPr>
              <a:t>2.2.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575"/>
              </a:lnSpc>
            </a:pPr>
            <a:r>
              <a:rPr sz="1400" spc="-5" dirty="0">
                <a:latin typeface="Garamond"/>
                <a:cs typeface="Garamond"/>
              </a:rPr>
              <a:t>2.3.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575"/>
              </a:lnSpc>
            </a:pPr>
            <a:r>
              <a:rPr sz="1400" spc="-5" dirty="0">
                <a:latin typeface="Garamond"/>
                <a:cs typeface="Garamond"/>
              </a:rPr>
              <a:t>2.4.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575"/>
              </a:lnSpc>
            </a:pPr>
            <a:r>
              <a:rPr sz="1400" spc="-5" dirty="0">
                <a:latin typeface="Garamond"/>
                <a:cs typeface="Garamond"/>
              </a:rPr>
              <a:t>2.5.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625"/>
              </a:lnSpc>
            </a:pPr>
            <a:r>
              <a:rPr sz="1400" spc="-5" dirty="0">
                <a:latin typeface="Garamond"/>
                <a:cs typeface="Garamond"/>
              </a:rPr>
              <a:t>2.6.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92882" y="2390543"/>
            <a:ext cx="5313680" cy="120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3700"/>
              </a:lnSpc>
            </a:pPr>
            <a:r>
              <a:rPr sz="1400" spc="-10" dirty="0">
                <a:latin typeface="Garamond"/>
                <a:cs typeface="Garamond"/>
              </a:rPr>
              <a:t>Partecipazione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d</a:t>
            </a:r>
            <a:r>
              <a:rPr sz="1400" spc="-15" dirty="0">
                <a:latin typeface="Garamond"/>
                <a:cs typeface="Garamond"/>
              </a:rPr>
              <a:t>e</a:t>
            </a:r>
            <a:r>
              <a:rPr sz="1400" spc="-5" dirty="0">
                <a:latin typeface="Garamond"/>
                <a:cs typeface="Garamond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genitori……</a:t>
            </a:r>
            <a:r>
              <a:rPr sz="1400" spc="-15" dirty="0">
                <a:latin typeface="Garamond"/>
                <a:cs typeface="Garamond"/>
              </a:rPr>
              <a:t>……………………………………………7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Risorse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delle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scuole……………………………………………………….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9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Biblioteca………………………………………</a:t>
            </a:r>
            <a:r>
              <a:rPr sz="1400" spc="-1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……………………...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10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Spazi……………………………………………………………………...11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Studenti</a:t>
            </a:r>
            <a:r>
              <a:rPr sz="1400" spc="-2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………………………………………</a:t>
            </a:r>
            <a:r>
              <a:rPr sz="1400" spc="-1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……………………..12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Risorse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um</a:t>
            </a:r>
            <a:r>
              <a:rPr sz="1400" spc="-15" dirty="0">
                <a:latin typeface="Garamond"/>
                <a:cs typeface="Garamond"/>
              </a:rPr>
              <a:t>ane…………………………</a:t>
            </a:r>
            <a:r>
              <a:rPr sz="1400" spc="-5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………………………………13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7199" y="3591112"/>
            <a:ext cx="1479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aramond"/>
                <a:cs typeface="Garamond"/>
              </a:rPr>
              <a:t>3.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6109" y="3591112"/>
            <a:ext cx="57404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aramond"/>
                <a:cs typeface="Garamond"/>
              </a:rPr>
              <a:t>Processi…………</a:t>
            </a:r>
            <a:r>
              <a:rPr sz="1400" spc="-2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………………………………………</a:t>
            </a:r>
            <a:r>
              <a:rPr sz="1400" spc="-10" dirty="0">
                <a:latin typeface="Garamond"/>
                <a:cs typeface="Garamond"/>
              </a:rPr>
              <a:t>…</a:t>
            </a:r>
            <a:r>
              <a:rPr sz="1400" spc="-15" dirty="0">
                <a:latin typeface="Garamond"/>
                <a:cs typeface="Garamond"/>
              </a:rPr>
              <a:t>………………</a:t>
            </a:r>
            <a:r>
              <a:rPr sz="1400" spc="15" dirty="0">
                <a:latin typeface="Garamond"/>
                <a:cs typeface="Garamond"/>
              </a:rPr>
              <a:t>…</a:t>
            </a:r>
            <a:r>
              <a:rPr sz="1400" spc="-10" dirty="0">
                <a:latin typeface="Garamond"/>
                <a:cs typeface="Garamond"/>
              </a:rPr>
              <a:t>16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5859" y="3790851"/>
            <a:ext cx="27051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spc="-5" dirty="0">
                <a:latin typeface="Garamond"/>
                <a:cs typeface="Garamond"/>
              </a:rPr>
              <a:t>3.1.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630"/>
              </a:lnSpc>
            </a:pPr>
            <a:r>
              <a:rPr sz="1400" spc="-5" dirty="0">
                <a:latin typeface="Garamond"/>
                <a:cs typeface="Garamond"/>
              </a:rPr>
              <a:t>3.2.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2881" y="3790851"/>
            <a:ext cx="5296535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1580"/>
              </a:lnSpc>
            </a:pPr>
            <a:r>
              <a:rPr sz="1400" spc="-10" dirty="0">
                <a:latin typeface="Garamond"/>
                <a:cs typeface="Garamond"/>
              </a:rPr>
              <a:t>Processi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livello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di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</a:t>
            </a:r>
            <a:r>
              <a:rPr sz="1400" spc="-5" dirty="0">
                <a:latin typeface="Garamond"/>
                <a:cs typeface="Garamond"/>
              </a:rPr>
              <a:t>c</a:t>
            </a:r>
            <a:r>
              <a:rPr sz="1400" spc="-10" dirty="0">
                <a:latin typeface="Garamond"/>
                <a:cs typeface="Garamond"/>
              </a:rPr>
              <a:t>uola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del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territorio………………………………...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Processi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livel</a:t>
            </a:r>
            <a:r>
              <a:rPr sz="1400" spc="-15" dirty="0">
                <a:latin typeface="Garamond"/>
                <a:cs typeface="Garamond"/>
              </a:rPr>
              <a:t>l</a:t>
            </a:r>
            <a:r>
              <a:rPr sz="1400" spc="-10" dirty="0">
                <a:latin typeface="Garamond"/>
                <a:cs typeface="Garamond"/>
              </a:rPr>
              <a:t>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di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scuola……</a:t>
            </a:r>
            <a:r>
              <a:rPr sz="1400" spc="-15" dirty="0">
                <a:latin typeface="Garamond"/>
                <a:cs typeface="Garamond"/>
              </a:rPr>
              <a:t>…………………………………………...21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65012" y="6411871"/>
            <a:ext cx="1346835" cy="61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ts val="1570"/>
              </a:lnSpc>
            </a:pPr>
            <a:r>
              <a:rPr sz="1450" b="1" spc="-35" dirty="0">
                <a:latin typeface="Garamond"/>
                <a:cs typeface="Garamond"/>
              </a:rPr>
              <a:t>Gruppo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d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ricerca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Responsabile: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Ricercatori: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97503" y="6619357"/>
            <a:ext cx="1367155" cy="120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>
              <a:lnSpc>
                <a:spcPct val="93800"/>
              </a:lnSpc>
            </a:pPr>
            <a:r>
              <a:rPr sz="1400" spc="-10" dirty="0">
                <a:latin typeface="Garamond"/>
                <a:cs typeface="Garamond"/>
              </a:rPr>
              <a:t>Donatella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Poliandri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Paola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Mu</a:t>
            </a:r>
            <a:r>
              <a:rPr sz="1400" spc="-5" dirty="0">
                <a:latin typeface="Garamond"/>
                <a:cs typeface="Garamond"/>
              </a:rPr>
              <a:t>zzioli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Ornella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Papa</a:t>
            </a:r>
            <a:r>
              <a:rPr sz="1400" spc="-5" dirty="0">
                <a:latin typeface="Times New Roman"/>
                <a:cs typeface="Times New Roman"/>
              </a:rPr>
              <a:t>    </a:t>
            </a:r>
            <a:r>
              <a:rPr sz="1400" spc="-10" dirty="0">
                <a:latin typeface="Garamond"/>
                <a:cs typeface="Garamond"/>
              </a:rPr>
              <a:t>Sara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Romiti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Cristiana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Sclano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Stefania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Sette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7212" y="7819925"/>
            <a:ext cx="5860415" cy="160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8800">
              <a:lnSpc>
                <a:spcPts val="1625"/>
              </a:lnSpc>
            </a:pPr>
            <a:r>
              <a:rPr sz="1400" spc="-10" dirty="0">
                <a:latin typeface="Garamond"/>
                <a:cs typeface="Garamond"/>
              </a:rPr>
              <a:t>Collabora</a:t>
            </a:r>
            <a:r>
              <a:rPr sz="1400" dirty="0">
                <a:latin typeface="Garamond"/>
                <a:cs typeface="Garamond"/>
              </a:rPr>
              <a:t>t</a:t>
            </a:r>
            <a:r>
              <a:rPr sz="1400" spc="-15" dirty="0">
                <a:latin typeface="Garamond"/>
                <a:cs typeface="Garamond"/>
              </a:rPr>
              <a:t>or</a:t>
            </a:r>
            <a:r>
              <a:rPr sz="1400" spc="-5" dirty="0">
                <a:latin typeface="Garamond"/>
                <a:cs typeface="Garamond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tecnici: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Federica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F</a:t>
            </a:r>
            <a:r>
              <a:rPr sz="1400" spc="-10" dirty="0">
                <a:latin typeface="Garamond"/>
                <a:cs typeface="Garamond"/>
              </a:rPr>
              <a:t>auci</a:t>
            </a:r>
            <a:endParaRPr sz="1400">
              <a:latin typeface="Garamond"/>
              <a:cs typeface="Garamond"/>
            </a:endParaRPr>
          </a:p>
          <a:p>
            <a:pPr marL="12700" indent="4591050">
              <a:lnSpc>
                <a:spcPts val="1625"/>
              </a:lnSpc>
            </a:pPr>
            <a:r>
              <a:rPr sz="1400" spc="-15" dirty="0">
                <a:latin typeface="Garamond"/>
                <a:cs typeface="Garamond"/>
              </a:rPr>
              <a:t>Monic</a:t>
            </a:r>
            <a:r>
              <a:rPr sz="1400" spc="-10" dirty="0">
                <a:latin typeface="Garamond"/>
                <a:cs typeface="Garamond"/>
              </a:rPr>
              <a:t>a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Perazzolo</a:t>
            </a:r>
            <a:endParaRPr sz="14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2806700">
              <a:lnSpc>
                <a:spcPct val="93800"/>
              </a:lnSpc>
            </a:pPr>
            <a:r>
              <a:rPr sz="1400" b="1" spc="-15" dirty="0">
                <a:latin typeface="Garamond"/>
                <a:cs typeface="Garamond"/>
              </a:rPr>
              <a:t>INVAL</a:t>
            </a:r>
            <a:r>
              <a:rPr sz="1400" b="1" spc="-5" dirty="0">
                <a:latin typeface="Garamond"/>
                <a:cs typeface="Garamond"/>
              </a:rPr>
              <a:t>S</a:t>
            </a:r>
            <a:r>
              <a:rPr sz="1400" b="1" spc="-10" dirty="0">
                <a:latin typeface="Garamond"/>
                <a:cs typeface="Garamond"/>
              </a:rPr>
              <a:t>I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Istituto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spc="-10" dirty="0">
                <a:latin typeface="Garamond"/>
                <a:cs typeface="Garamond"/>
              </a:rPr>
              <a:t>n</a:t>
            </a:r>
            <a:r>
              <a:rPr sz="1400" i="1" spc="-5" dirty="0">
                <a:latin typeface="Garamond"/>
                <a:cs typeface="Garamond"/>
              </a:rPr>
              <a:t>azionale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spc="-10" dirty="0">
                <a:latin typeface="Garamond"/>
                <a:cs typeface="Garamond"/>
              </a:rPr>
              <a:t>pe</a:t>
            </a:r>
            <a:r>
              <a:rPr sz="1400" i="1" spc="-5" dirty="0">
                <a:latin typeface="Garamond"/>
                <a:cs typeface="Garamond"/>
              </a:rPr>
              <a:t>r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Garamond"/>
                <a:cs typeface="Garamond"/>
              </a:rPr>
              <a:t>l</a:t>
            </a:r>
            <a:r>
              <a:rPr sz="1400" i="1" spc="-10" dirty="0">
                <a:latin typeface="Garamond"/>
                <a:cs typeface="Garamond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valutazione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i="1" spc="-10" dirty="0">
                <a:latin typeface="Garamond"/>
                <a:cs typeface="Garamond"/>
              </a:rPr>
              <a:t>de</a:t>
            </a:r>
            <a:r>
              <a:rPr sz="1400" i="1" spc="-5" dirty="0">
                <a:latin typeface="Garamond"/>
                <a:cs typeface="Garamond"/>
              </a:rPr>
              <a:t>l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sistema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educativo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di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i</a:t>
            </a:r>
            <a:r>
              <a:rPr sz="1400" i="1" dirty="0">
                <a:latin typeface="Garamond"/>
                <a:cs typeface="Garamond"/>
              </a:rPr>
              <a:t>s</a:t>
            </a:r>
            <a:r>
              <a:rPr sz="1400" i="1" spc="-5" dirty="0">
                <a:latin typeface="Garamond"/>
                <a:cs typeface="Garamond"/>
              </a:rPr>
              <a:t>truzione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e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15" dirty="0">
                <a:latin typeface="Garamond"/>
                <a:cs typeface="Garamond"/>
              </a:rPr>
              <a:t>d</a:t>
            </a:r>
            <a:r>
              <a:rPr sz="1400" i="1" spc="-5" dirty="0">
                <a:latin typeface="Garamond"/>
                <a:cs typeface="Garamond"/>
              </a:rPr>
              <a:t>i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Garamond"/>
                <a:cs typeface="Garamond"/>
              </a:rPr>
              <a:t>formazione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Garamond"/>
                <a:cs typeface="Garamond"/>
              </a:rPr>
              <a:t>Vi</a:t>
            </a:r>
            <a:r>
              <a:rPr sz="1400" spc="-10" dirty="0">
                <a:latin typeface="Garamond"/>
                <a:cs typeface="Garamond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Borromini,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5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Villa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Falconieri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575"/>
              </a:lnSpc>
            </a:pPr>
            <a:r>
              <a:rPr sz="1400" spc="-10" dirty="0">
                <a:latin typeface="Garamond"/>
                <a:cs typeface="Garamond"/>
              </a:rPr>
              <a:t>00044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aramond"/>
                <a:cs typeface="Garamond"/>
              </a:rPr>
              <a:t>frascati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aramond"/>
                <a:cs typeface="Garamond"/>
              </a:rPr>
              <a:t>(Roma)</a:t>
            </a:r>
            <a:endParaRPr sz="14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8070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inoltr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interessant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conoscere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tipologia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stipula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associazioni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università,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locali).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analitic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stipu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accordi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D48]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  <a:spcBef>
                <a:spcPts val="10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32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Tipologie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so</a:t>
            </a:r>
            <a:r>
              <a:rPr sz="1000" b="1" spc="-10" dirty="0">
                <a:latin typeface="Garamond"/>
                <a:cs typeface="Garamond"/>
              </a:rPr>
              <a:t>g</a:t>
            </a:r>
            <a:r>
              <a:rPr sz="1000" b="1" spc="-5" dirty="0">
                <a:latin typeface="Garamond"/>
                <a:cs typeface="Garamond"/>
              </a:rPr>
              <a:t>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</a:t>
            </a:r>
            <a:r>
              <a:rPr sz="1000" b="1" spc="-15" dirty="0">
                <a:latin typeface="Garamond"/>
                <a:cs typeface="Garamond"/>
              </a:rPr>
              <a:t>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h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cord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(P_008)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5915916"/>
            <a:ext cx="6146800" cy="156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1450" b="1" spc="-35" dirty="0">
                <a:latin typeface="Garamond"/>
                <a:cs typeface="Garamond"/>
              </a:rPr>
              <a:t>c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7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Livelli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coinvolgimento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genitori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nelle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attività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scuola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tiene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considerazi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quanto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pe</a:t>
            </a:r>
            <a:r>
              <a:rPr sz="1200" spc="-5" dirty="0">
                <a:latin typeface="Garamond"/>
                <a:cs typeface="Garamond"/>
              </a:rPr>
              <a:t>sso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nell’arc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</a:t>
            </a:r>
            <a:r>
              <a:rPr sz="1200" dirty="0">
                <a:latin typeface="Garamond"/>
                <a:cs typeface="Garamond"/>
              </a:rPr>
              <a:t>ll’anno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azioni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scopo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coinvolgere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(incontri,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inv</a:t>
            </a:r>
            <a:r>
              <a:rPr sz="1200" dirty="0">
                <a:latin typeface="Garamond"/>
                <a:cs typeface="Garamond"/>
              </a:rPr>
              <a:t>io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not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informative,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manifestazioni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feste,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premiazioni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ecc.).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D39]</a:t>
            </a:r>
            <a:endParaRPr sz="1200">
              <a:latin typeface="Courier New"/>
              <a:cs typeface="Courier New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rispost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fornite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sintetizzate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nell’ind</a:t>
            </a:r>
            <a:r>
              <a:rPr sz="1200" spc="-5" dirty="0">
                <a:latin typeface="Garamond"/>
                <a:cs typeface="Garamond"/>
              </a:rPr>
              <a:t>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</a:t>
            </a:r>
            <a:r>
              <a:rPr sz="1200" spc="-5" dirty="0">
                <a:latin typeface="Garamond"/>
                <a:cs typeface="Garamond"/>
              </a:rPr>
              <a:t>guente,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quattro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livelli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coinvolgimento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(basso,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medio-basso,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medio-alto,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alto).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33–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Livell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coinvo</a:t>
            </a:r>
            <a:r>
              <a:rPr sz="1000" b="1" spc="-15" dirty="0">
                <a:latin typeface="Garamond"/>
                <a:cs typeface="Garamond"/>
              </a:rPr>
              <a:t>l</a:t>
            </a:r>
            <a:r>
              <a:rPr sz="1000" b="1" spc="-5" dirty="0">
                <a:latin typeface="Garamond"/>
                <a:cs typeface="Garamond"/>
              </a:rPr>
              <a:t>giment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g</a:t>
            </a:r>
            <a:r>
              <a:rPr sz="1000" b="1" spc="-5" dirty="0">
                <a:latin typeface="Garamond"/>
                <a:cs typeface="Garamond"/>
              </a:rPr>
              <a:t>enitor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</a:t>
            </a:r>
            <a:r>
              <a:rPr sz="1000" b="1" spc="-1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ol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(P_009)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9328" y="7717155"/>
            <a:ext cx="851535" cy="38100"/>
          </a:xfrm>
          <a:custGeom>
            <a:avLst/>
            <a:gdLst/>
            <a:ahLst/>
            <a:cxnLst/>
            <a:rect l="l" t="t" r="r" b="b"/>
            <a:pathLst>
              <a:path w="851535" h="38100">
                <a:moveTo>
                  <a:pt x="0" y="38100"/>
                </a:moveTo>
                <a:lnTo>
                  <a:pt x="851153" y="38100"/>
                </a:lnTo>
                <a:lnTo>
                  <a:pt x="85115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327" y="7754877"/>
            <a:ext cx="850900" cy="131445"/>
          </a:xfrm>
          <a:custGeom>
            <a:avLst/>
            <a:gdLst/>
            <a:ahLst/>
            <a:cxnLst/>
            <a:rect l="l" t="t" r="r" b="b"/>
            <a:pathLst>
              <a:path w="850900" h="131445">
                <a:moveTo>
                  <a:pt x="0" y="131063"/>
                </a:moveTo>
                <a:lnTo>
                  <a:pt x="850391" y="131063"/>
                </a:lnTo>
                <a:lnTo>
                  <a:pt x="850391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21005" y="9320788"/>
            <a:ext cx="1419860" cy="288290"/>
          </a:xfrm>
          <a:custGeom>
            <a:avLst/>
            <a:gdLst/>
            <a:ahLst/>
            <a:cxnLst/>
            <a:rect l="l" t="t" r="r" b="b"/>
            <a:pathLst>
              <a:path w="1419859" h="288290">
                <a:moveTo>
                  <a:pt x="1419467" y="0"/>
                </a:moveTo>
                <a:lnTo>
                  <a:pt x="0" y="0"/>
                </a:lnTo>
                <a:lnTo>
                  <a:pt x="1418706" y="761"/>
                </a:lnTo>
                <a:lnTo>
                  <a:pt x="1418706" y="288035"/>
                </a:lnTo>
                <a:lnTo>
                  <a:pt x="1419467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560793"/>
              </p:ext>
            </p:extLst>
          </p:nvPr>
        </p:nvGraphicFramePr>
        <p:xfrm>
          <a:off x="700404" y="1852940"/>
          <a:ext cx="6130286" cy="3710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6034"/>
                <a:gridCol w="855344"/>
                <a:gridCol w="1131569"/>
                <a:gridCol w="1577339"/>
              </a:tblGrid>
              <a:tr h="512312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13995" marR="207010" algn="ctr">
                        <a:lnSpc>
                          <a:spcPct val="959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(33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94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1125" marR="104139" algn="ctr">
                        <a:lnSpc>
                          <a:spcPct val="961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uole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formalizzati 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getto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42240" marR="136525" algn="ctr">
                        <a:lnSpc>
                          <a:spcPts val="1030"/>
                        </a:lnSpc>
                        <a:spcBef>
                          <a:spcPts val="3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1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2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sclus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ret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scuole)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Univer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ricerca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4423">
                <a:tc>
                  <a:txBody>
                    <a:bodyPr/>
                    <a:lstStyle/>
                    <a:p>
                      <a:pPr marL="37465" marR="25146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(banc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ecc.)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Associa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sportive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assoc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Autono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ocali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Asl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soggetti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9376">
                <a:tc>
                  <a:txBody>
                    <a:bodyPr/>
                    <a:lstStyle/>
                    <a:p>
                      <a:pPr marL="37465" marR="49847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Associa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categor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profess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nizza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5626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364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b="1" i="1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reti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01960"/>
              </p:ext>
            </p:extLst>
          </p:nvPr>
        </p:nvGraphicFramePr>
        <p:xfrm>
          <a:off x="700404" y="7469261"/>
          <a:ext cx="6139431" cy="2157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69"/>
                <a:gridCol w="3833240"/>
                <a:gridCol w="1441322"/>
              </a:tblGrid>
              <a:tr h="20801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imen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nvo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9188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260" marR="168275" indent="1524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Medio-alto coinvolgimento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90" y="1071878"/>
            <a:ext cx="6146800" cy="2190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 lvl="1" indent="-457200">
              <a:lnSpc>
                <a:spcPct val="100000"/>
              </a:lnSpc>
              <a:buFont typeface="Garamond"/>
              <a:buAutoNum type="arabicPeriod" startAt="2"/>
              <a:tabLst>
                <a:tab pos="698500" algn="l"/>
              </a:tabLst>
            </a:pPr>
            <a:r>
              <a:rPr sz="1450" b="1" spc="-30" dirty="0">
                <a:latin typeface="Garamond"/>
                <a:cs typeface="Garamond"/>
              </a:rPr>
              <a:t>Processi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livello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scuola</a:t>
            </a:r>
            <a:endParaRPr sz="1450">
              <a:latin typeface="Garamond"/>
              <a:cs typeface="Garamond"/>
            </a:endParaRPr>
          </a:p>
          <a:p>
            <a:pPr marL="698500" lvl="2" indent="-228600">
              <a:lnSpc>
                <a:spcPct val="100000"/>
              </a:lnSpc>
              <a:spcBef>
                <a:spcPts val="965"/>
              </a:spcBef>
              <a:buFont typeface="Garamond"/>
              <a:buAutoNum type="alphaLcParenR"/>
              <a:tabLst>
                <a:tab pos="698500" algn="l"/>
              </a:tabLst>
            </a:pPr>
            <a:r>
              <a:rPr sz="1450" b="1" spc="-30" dirty="0">
                <a:latin typeface="Garamond"/>
                <a:cs typeface="Garamond"/>
              </a:rPr>
              <a:t>L'unità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insegnamento</a:t>
            </a:r>
            <a:r>
              <a:rPr sz="1450" b="1" spc="-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organizzazione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dell’offerta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formativa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scegliere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l’orario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giornaliero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tradizionali,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durat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60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minuti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oppur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unità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insegnamento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durata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diversa.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ragion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spingono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cercare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nuov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soluzioni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orari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pratico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</a:t>
            </a:r>
            <a:r>
              <a:rPr sz="1200" dirty="0">
                <a:latin typeface="Garamond"/>
                <a:cs typeface="Garamond"/>
              </a:rPr>
              <a:t>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legat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trasporti,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</a:t>
            </a:r>
            <a:r>
              <a:rPr sz="1200" i="1" dirty="0">
                <a:latin typeface="Garamond"/>
                <a:cs typeface="Garamond"/>
              </a:rPr>
              <a:t>io</a:t>
            </a:r>
            <a:r>
              <a:rPr sz="1200" i="1" spc="-5" dirty="0">
                <a:latin typeface="Garamond"/>
                <a:cs typeface="Garamond"/>
              </a:rPr>
              <a:t>nari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D10]</a:t>
            </a:r>
            <a:endParaRPr sz="1200">
              <a:latin typeface="Courier New"/>
              <a:cs typeface="Courier New"/>
            </a:endParaRPr>
          </a:p>
          <a:p>
            <a:pPr marL="12700" marR="698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attuano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‘Flessibilità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diffusa’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classi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l’orari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60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minuti.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34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Durat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dell'uni</a:t>
            </a:r>
            <a:r>
              <a:rPr sz="1000" b="1" spc="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segna</a:t>
            </a:r>
            <a:r>
              <a:rPr sz="1000" b="1" spc="-10" dirty="0">
                <a:latin typeface="Garamond"/>
                <a:cs typeface="Garamond"/>
              </a:rPr>
              <a:t>m</a:t>
            </a:r>
            <a:r>
              <a:rPr sz="1000" b="1" dirty="0">
                <a:latin typeface="Garamond"/>
                <a:cs typeface="Garamond"/>
              </a:rPr>
              <a:t>ento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9328" y="3500754"/>
            <a:ext cx="851535" cy="38100"/>
          </a:xfrm>
          <a:custGeom>
            <a:avLst/>
            <a:gdLst/>
            <a:ahLst/>
            <a:cxnLst/>
            <a:rect l="l" t="t" r="r" b="b"/>
            <a:pathLst>
              <a:path w="851535" h="38100">
                <a:moveTo>
                  <a:pt x="0" y="38100"/>
                </a:moveTo>
                <a:lnTo>
                  <a:pt x="851153" y="38100"/>
                </a:lnTo>
                <a:lnTo>
                  <a:pt x="85115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7" y="3537976"/>
            <a:ext cx="850900" cy="132080"/>
          </a:xfrm>
          <a:custGeom>
            <a:avLst/>
            <a:gdLst/>
            <a:ahLst/>
            <a:cxnLst/>
            <a:rect l="l" t="t" r="r" b="b"/>
            <a:pathLst>
              <a:path w="850900" h="132079">
                <a:moveTo>
                  <a:pt x="0" y="131825"/>
                </a:moveTo>
                <a:lnTo>
                  <a:pt x="850391" y="131825"/>
                </a:lnTo>
                <a:lnTo>
                  <a:pt x="850391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40093" y="4875529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510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390" y="5218500"/>
            <a:ext cx="406400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35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Durat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dell'uni</a:t>
            </a:r>
            <a:r>
              <a:rPr sz="1000" b="1" spc="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</a:t>
            </a:r>
            <a:r>
              <a:rPr sz="1000" b="1" dirty="0">
                <a:latin typeface="Garamond"/>
                <a:cs typeface="Garamond"/>
              </a:rPr>
              <a:t>s</a:t>
            </a:r>
            <a:r>
              <a:rPr sz="1000" b="1" spc="-5" dirty="0">
                <a:latin typeface="Garamond"/>
                <a:cs typeface="Garamond"/>
              </a:rPr>
              <a:t>eg</a:t>
            </a:r>
            <a:r>
              <a:rPr sz="1000" b="1" spc="-15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Garamond"/>
                <a:cs typeface="Garamond"/>
              </a:rPr>
              <a:t>m</a:t>
            </a:r>
            <a:r>
              <a:rPr sz="1000" b="1" dirty="0">
                <a:latin typeface="Garamond"/>
                <a:cs typeface="Garamond"/>
              </a:rPr>
              <a:t>ento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spc="-5" dirty="0">
                <a:latin typeface="Garamond"/>
                <a:cs typeface="Garamond"/>
              </a:rPr>
              <a:t>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19328" y="5610225"/>
            <a:ext cx="851535" cy="38100"/>
          </a:xfrm>
          <a:custGeom>
            <a:avLst/>
            <a:gdLst/>
            <a:ahLst/>
            <a:cxnLst/>
            <a:rect l="l" t="t" r="r" b="b"/>
            <a:pathLst>
              <a:path w="851535" h="38100">
                <a:moveTo>
                  <a:pt x="0" y="38100"/>
                </a:moveTo>
                <a:lnTo>
                  <a:pt x="851153" y="38100"/>
                </a:lnTo>
                <a:lnTo>
                  <a:pt x="85115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9327" y="5647192"/>
            <a:ext cx="850900" cy="131445"/>
          </a:xfrm>
          <a:custGeom>
            <a:avLst/>
            <a:gdLst/>
            <a:ahLst/>
            <a:cxnLst/>
            <a:rect l="l" t="t" r="r" b="b"/>
            <a:pathLst>
              <a:path w="850900" h="131445">
                <a:moveTo>
                  <a:pt x="0" y="131063"/>
                </a:moveTo>
                <a:lnTo>
                  <a:pt x="850391" y="131063"/>
                </a:lnTo>
                <a:lnTo>
                  <a:pt x="850391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40093" y="6985000"/>
            <a:ext cx="0" cy="143510"/>
          </a:xfrm>
          <a:custGeom>
            <a:avLst/>
            <a:gdLst/>
            <a:ahLst/>
            <a:cxnLst/>
            <a:rect l="l" t="t" r="r" b="b"/>
            <a:pathLst>
              <a:path h="143509">
                <a:moveTo>
                  <a:pt x="0" y="0"/>
                </a:moveTo>
                <a:lnTo>
                  <a:pt x="0" y="143510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089" y="7548373"/>
            <a:ext cx="6075426" cy="95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95556"/>
              </p:ext>
            </p:extLst>
          </p:nvPr>
        </p:nvGraphicFramePr>
        <p:xfrm>
          <a:off x="700404" y="3253115"/>
          <a:ext cx="6139431" cy="1890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69"/>
                <a:gridCol w="3833240"/>
                <a:gridCol w="1441322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lessib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in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Flessibilit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diffusa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72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3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713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07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Orari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standard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FFCC9A"/>
                      </a:solidFill>
                      <a:prstDash val="solid"/>
                    </a:lnT>
                    <a:lnB w="2539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87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539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69020"/>
              </p:ext>
            </p:extLst>
          </p:nvPr>
        </p:nvGraphicFramePr>
        <p:xfrm>
          <a:off x="700404" y="5362331"/>
          <a:ext cx="6139431" cy="1890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69"/>
                <a:gridCol w="3833240"/>
                <a:gridCol w="1441322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lessib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in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Flessibilit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diffusa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84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39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7393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206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39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7393">
                      <a:solidFill>
                        <a:srgbClr val="FFCC9A"/>
                      </a:solidFill>
                      <a:prstDash val="solid"/>
                    </a:lnT>
                    <a:lnB w="2539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61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39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539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7435" cy="228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l’ampliament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dell’offerta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interventi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didattici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recuper</a:t>
            </a:r>
            <a:r>
              <a:rPr sz="1200" spc="-5" dirty="0">
                <a:latin typeface="Garamond"/>
                <a:cs typeface="Garamond"/>
              </a:rPr>
              <a:t>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consolidamento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potenziamento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L’attenzione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rivolt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inseriscon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</a:t>
            </a:r>
            <a:r>
              <a:rPr sz="1200" dirty="0">
                <a:latin typeface="Garamond"/>
                <a:cs typeface="Garamond"/>
              </a:rPr>
              <a:t>vi</a:t>
            </a:r>
            <a:r>
              <a:rPr sz="1200" spc="-5" dirty="0">
                <a:latin typeface="Garamond"/>
                <a:cs typeface="Garamond"/>
              </a:rPr>
              <a:t>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ll’orari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infatt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possibil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collocazione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extra-curricolare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spc="-5" dirty="0">
                <a:latin typeface="Garamond"/>
                <a:cs typeface="Garamond"/>
              </a:rPr>
              <a:t>uello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curricolare.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dell’orario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vità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rmali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lezione,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sfruttare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possibilità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offert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durat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inferior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60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minuti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ancor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utilizza</a:t>
            </a:r>
            <a:r>
              <a:rPr sz="1200" spc="-5" dirty="0">
                <a:latin typeface="Garamond"/>
                <a:cs typeface="Garamond"/>
              </a:rPr>
              <a:t>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rimess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all’autonomi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(f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ma</a:t>
            </a:r>
            <a:r>
              <a:rPr sz="1200" dirty="0">
                <a:latin typeface="Garamond"/>
                <a:cs typeface="Garamond"/>
              </a:rPr>
              <a:t>ssimo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20%v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monte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annuale)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Questi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spc="-5" dirty="0">
                <a:latin typeface="Garamond"/>
                <a:cs typeface="Garamond"/>
              </a:rPr>
              <a:t>nar</a:t>
            </a:r>
            <a:r>
              <a:rPr sz="1200" i="1" spc="5" dirty="0">
                <a:latin typeface="Garamond"/>
                <a:cs typeface="Garamond"/>
              </a:rPr>
              <a:t>i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ourier New"/>
                <a:cs typeface="Courier New"/>
              </a:rPr>
              <a:t>D10]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000" b="1" spc="-5" dirty="0">
                <a:latin typeface="Garamond"/>
                <a:cs typeface="Garamond"/>
              </a:rPr>
              <a:t>Tabell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36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Modalit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l’ampliament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dell’off</a:t>
            </a:r>
            <a:r>
              <a:rPr sz="1000" b="1" spc="5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</a:t>
            </a:r>
            <a:r>
              <a:rPr sz="1000" b="1" spc="-10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rmativ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intervent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didattic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(P_013b)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5514954"/>
            <a:ext cx="606742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Tabell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37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Modalit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l’ampliament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dell’off</a:t>
            </a:r>
            <a:r>
              <a:rPr sz="1000" b="1" spc="5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</a:t>
            </a:r>
            <a:r>
              <a:rPr sz="1000" b="1" dirty="0">
                <a:latin typeface="Garamond"/>
                <a:cs typeface="Garamond"/>
              </a:rPr>
              <a:t>rm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spc="-15" dirty="0">
                <a:latin typeface="Garamond"/>
                <a:cs typeface="Garamond"/>
              </a:rPr>
              <a:t>t</a:t>
            </a:r>
            <a:r>
              <a:rPr sz="1000" b="1" spc="-5" dirty="0">
                <a:latin typeface="Garamond"/>
                <a:cs typeface="Garamond"/>
              </a:rPr>
              <a:t>iv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intervent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didattic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(P_013b)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37950"/>
              </p:ext>
            </p:extLst>
          </p:nvPr>
        </p:nvGraphicFramePr>
        <p:xfrm>
          <a:off x="695832" y="2728859"/>
          <a:ext cx="6186673" cy="2479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732"/>
                <a:gridCol w="833246"/>
                <a:gridCol w="851153"/>
                <a:gridCol w="834389"/>
                <a:gridCol w="851153"/>
              </a:tblGrid>
              <a:tr h="534923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97535" marR="217170" indent="-37846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Amplia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offerta formativa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4465" marR="151130" indent="-63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Intervent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 recu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nto, poten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13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3873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realiz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 attività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284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937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realiz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 attività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284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16382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currico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50,6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22849">
                      <a:solidFill>
                        <a:srgbClr val="000000"/>
                      </a:solidFill>
                      <a:prstDash val="solid"/>
                    </a:lnT>
                    <a:lnB w="14488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36,1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22849">
                      <a:solidFill>
                        <a:srgbClr val="000000"/>
                      </a:solidFill>
                      <a:prstDash val="solid"/>
                    </a:lnT>
                    <a:lnB w="14488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6605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69,7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4488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91,2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4488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584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facen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60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min.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2,30%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3,40%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6605">
                <a:tc>
                  <a:txBody>
                    <a:bodyPr/>
                    <a:lstStyle/>
                    <a:p>
                      <a:pPr marL="34290" marR="5461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utilizz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urrico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8,50%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80796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quest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a.s.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4,30%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128599"/>
              </p:ext>
            </p:extLst>
          </p:nvPr>
        </p:nvGraphicFramePr>
        <p:xfrm>
          <a:off x="695832" y="5657987"/>
          <a:ext cx="6186673" cy="2479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732"/>
                <a:gridCol w="833246"/>
                <a:gridCol w="851153"/>
                <a:gridCol w="834389"/>
                <a:gridCol w="851153"/>
              </a:tblGrid>
              <a:tr h="535685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97535" marR="217170" indent="-37846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Amplia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offerta formativa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4465" marR="151130" indent="-63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Intervent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 recu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nto, poten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13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3873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realiz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 attività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284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937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realiz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 attività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284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163067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currico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22849">
                      <a:solidFill>
                        <a:srgbClr val="000000"/>
                      </a:solidFill>
                      <a:prstDash val="solid"/>
                    </a:lnT>
                    <a:lnB w="13726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22849">
                      <a:solidFill>
                        <a:srgbClr val="000000"/>
                      </a:solidFill>
                      <a:prstDash val="solid"/>
                    </a:lnT>
                    <a:lnB w="13726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6605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3726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3726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584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facen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60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min.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6599">
                <a:tc>
                  <a:txBody>
                    <a:bodyPr/>
                    <a:lstStyle/>
                    <a:p>
                      <a:pPr marL="34290" marR="5461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utilizz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urrico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di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037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037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80796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quest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a.s.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3003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b)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Curricolo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azione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didattica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ritien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</a:t>
            </a:r>
            <a:r>
              <a:rPr sz="1200" dirty="0">
                <a:latin typeface="Garamond"/>
                <a:cs typeface="Garamond"/>
              </a:rPr>
              <a:t>se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fattore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</a:t>
            </a:r>
            <a:r>
              <a:rPr sz="1200" spc="-5" dirty="0">
                <a:latin typeface="Garamond"/>
                <a:cs typeface="Garamond"/>
              </a:rPr>
              <a:t>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lla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progettazio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verticale,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definizion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profil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lle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competenze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posseder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uscita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dalla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l’utilizzazione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20%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rimess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all’autonomi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modelli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progettaz</a:t>
            </a:r>
            <a:r>
              <a:rPr sz="1200" spc="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itinerar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(es.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cittadinanza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italiana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disabilità)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programmazion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classi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parallele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programmazion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dipartimenti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disciplinari,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</a:t>
            </a:r>
            <a:r>
              <a:rPr sz="1200" dirty="0">
                <a:latin typeface="Garamond"/>
                <a:cs typeface="Garamond"/>
              </a:rPr>
              <a:t>g</a:t>
            </a:r>
            <a:r>
              <a:rPr sz="1200" spc="-5" dirty="0">
                <a:latin typeface="Garamond"/>
                <a:cs typeface="Garamond"/>
              </a:rPr>
              <a:t>rammazion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10" dirty="0">
                <a:latin typeface="Garamond"/>
                <a:cs typeface="Garamond"/>
              </a:rPr>
              <a:t>tinuit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verticale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(fra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corso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diversi),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definizione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criteri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Grad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completezz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Garamond"/>
                <a:cs typeface="Garamond"/>
              </a:rPr>
              <a:t>d</a:t>
            </a:r>
            <a:r>
              <a:rPr sz="1200" i="1" spc="-5" dirty="0">
                <a:latin typeface="Garamond"/>
                <a:cs typeface="Garamond"/>
              </a:rPr>
              <a:t>eguatezza</a:t>
            </a:r>
            <a:r>
              <a:rPr sz="1200" i="1" dirty="0">
                <a:latin typeface="Times New Roman"/>
                <a:cs typeface="Times New Roman"/>
              </a:rPr>
              <a:t>  </a:t>
            </a:r>
            <a:r>
              <a:rPr sz="1200" i="1" spc="-10" dirty="0">
                <a:latin typeface="Garamond"/>
                <a:cs typeface="Garamond"/>
              </a:rPr>
              <a:t>de</a:t>
            </a:r>
            <a:r>
              <a:rPr sz="1200" i="1" spc="-5" dirty="0">
                <a:latin typeface="Garamond"/>
                <a:cs typeface="Garamond"/>
              </a:rPr>
              <a:t>l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curri</a:t>
            </a:r>
            <a:r>
              <a:rPr sz="1200" i="1" dirty="0">
                <a:latin typeface="Garamond"/>
                <a:cs typeface="Garamond"/>
              </a:rPr>
              <a:t>c</a:t>
            </a:r>
            <a:r>
              <a:rPr sz="1200" i="1" spc="-10" dirty="0">
                <a:latin typeface="Garamond"/>
                <a:cs typeface="Garamond"/>
              </a:rPr>
              <a:t>ol</a:t>
            </a:r>
            <a:r>
              <a:rPr sz="1200" i="1" spc="-5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dell’azion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didattic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considerando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aspett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elencati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dirty="0">
                <a:latin typeface="Garamond"/>
                <a:cs typeface="Garamond"/>
              </a:rPr>
              <a:t>lla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progettaz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38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ad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adeguatezz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completezz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ricol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dell'a</a:t>
            </a:r>
            <a:r>
              <a:rPr sz="1000" b="1" spc="5" dirty="0">
                <a:latin typeface="Garamond"/>
                <a:cs typeface="Garamond"/>
              </a:rPr>
              <a:t>z</a:t>
            </a:r>
            <a:r>
              <a:rPr sz="1000" b="1" spc="-5" dirty="0">
                <a:latin typeface="Garamond"/>
                <a:cs typeface="Garamond"/>
              </a:rPr>
              <a:t>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didattic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(P_018)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3691254"/>
            <a:ext cx="851535" cy="38100"/>
          </a:xfrm>
          <a:custGeom>
            <a:avLst/>
            <a:gdLst/>
            <a:ahLst/>
            <a:cxnLst/>
            <a:rect l="l" t="t" r="r" b="b"/>
            <a:pathLst>
              <a:path w="851535" h="38100">
                <a:moveTo>
                  <a:pt x="0" y="38100"/>
                </a:moveTo>
                <a:lnTo>
                  <a:pt x="851153" y="38100"/>
                </a:lnTo>
                <a:lnTo>
                  <a:pt x="85115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3728476"/>
            <a:ext cx="850900" cy="132080"/>
          </a:xfrm>
          <a:custGeom>
            <a:avLst/>
            <a:gdLst/>
            <a:ahLst/>
            <a:cxnLst/>
            <a:rect l="l" t="t" r="r" b="b"/>
            <a:pathLst>
              <a:path w="850900" h="132079">
                <a:moveTo>
                  <a:pt x="0" y="131825"/>
                </a:moveTo>
                <a:lnTo>
                  <a:pt x="850391" y="131825"/>
                </a:lnTo>
                <a:lnTo>
                  <a:pt x="850391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0089" y="5715772"/>
            <a:ext cx="6075426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94477"/>
              </p:ext>
            </p:extLst>
          </p:nvPr>
        </p:nvGraphicFramePr>
        <p:xfrm>
          <a:off x="700404" y="3443615"/>
          <a:ext cx="6139431" cy="2119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69"/>
                <a:gridCol w="3833240"/>
                <a:gridCol w="1441322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basso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Medio-basso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800" cy="1292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descriv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analitic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aspett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ttazione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confronto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generalità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all’indagine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39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Aspett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curricol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present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(P_018b)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623263"/>
              </p:ext>
            </p:extLst>
          </p:nvPr>
        </p:nvGraphicFramePr>
        <p:xfrm>
          <a:off x="700404" y="1713049"/>
          <a:ext cx="6139431" cy="387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7688"/>
                <a:gridCol w="1083182"/>
                <a:gridCol w="1448561"/>
              </a:tblGrid>
              <a:tr h="753998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2545" marR="35560" indent="-63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 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aspetti relativ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gettazi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curri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 didattica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076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Defini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curri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vertica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44342">
                <a:tc rowSpan="2">
                  <a:txBody>
                    <a:bodyPr/>
                    <a:lstStyle/>
                    <a:p>
                      <a:pPr marL="37465" marR="25272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Defini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poss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uscita dal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008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44088">
                <a:tc rowSpan="2">
                  <a:txBody>
                    <a:bodyPr/>
                    <a:lstStyle/>
                    <a:p>
                      <a:pPr marL="37465" marR="12128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Utilizza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quo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curric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rimess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 del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003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44342">
                <a:tc rowSpan="2">
                  <a:txBody>
                    <a:bodyPr/>
                    <a:lstStyle/>
                    <a:p>
                      <a:pPr marL="37465" marR="11112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Utilizza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uni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tazio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didattica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000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44850">
                <a:tc rowSpan="2">
                  <a:txBody>
                    <a:bodyPr/>
                    <a:lstStyle/>
                    <a:p>
                      <a:pPr marL="37465" marR="15049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Progettaz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specifi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(es. student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it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003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ambit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vertical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(fr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cors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Defini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Progettaz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compet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Progettaz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poten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compe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422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22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8705" cy="2758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5" dirty="0">
                <a:latin typeface="Garamond"/>
                <a:cs typeface="Garamond"/>
              </a:rPr>
              <a:t>c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7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Presenza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prove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strutturate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preparaz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pro</a:t>
            </a:r>
            <a:r>
              <a:rPr sz="1200" spc="5" dirty="0">
                <a:latin typeface="Garamond"/>
                <a:cs typeface="Garamond"/>
              </a:rPr>
              <a:t>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strutturate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classi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valutare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conoscenze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competenze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strettamente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connessa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mm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dattic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spc="5" dirty="0">
                <a:latin typeface="Garamond"/>
                <a:cs typeface="Garamond"/>
              </a:rPr>
              <a:t>’</a:t>
            </a:r>
            <a:r>
              <a:rPr sz="1200" spc="-5" dirty="0">
                <a:latin typeface="Garamond"/>
                <a:cs typeface="Garamond"/>
              </a:rPr>
              <a:t>individuazion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obiett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vi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condivisi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cor</a:t>
            </a:r>
            <a:r>
              <a:rPr sz="1200" spc="-10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endParaRPr sz="1200">
              <a:latin typeface="Garamond"/>
              <a:cs typeface="Garamond"/>
            </a:endParaRPr>
          </a:p>
          <a:p>
            <a:pPr marL="12700" marR="762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L’uso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diffuso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strumenti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docimologici,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prov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oggettiv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profitto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</a:t>
            </a:r>
            <a:r>
              <a:rPr sz="1200" spc="-5" dirty="0">
                <a:latin typeface="Garamond"/>
                <a:cs typeface="Garamond"/>
              </a:rPr>
              <a:t>ut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suppor</a:t>
            </a:r>
            <a:r>
              <a:rPr sz="1200" spc="-5" dirty="0">
                <a:latin typeface="Garamond"/>
                <a:cs typeface="Garamond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indispensabile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l’impostazione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iniziale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dattica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controllo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programmazion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mirat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corso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d’anno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verifica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conclusiva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quanto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appreso.</a:t>
            </a:r>
            <a:endParaRPr sz="1200">
              <a:latin typeface="Garamond"/>
              <a:cs typeface="Garamond"/>
            </a:endParaRPr>
          </a:p>
          <a:p>
            <a:pPr marL="12700" marR="7620" algn="just">
              <a:lnSpc>
                <a:spcPct val="9150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seguito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propost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</a:t>
            </a:r>
            <a:r>
              <a:rPr sz="1200" dirty="0">
                <a:latin typeface="Garamond"/>
                <a:cs typeface="Garamond"/>
              </a:rPr>
              <a:t>senza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prov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entrata,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utili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oprattutto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l’individuazion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prerequisit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l’im</a:t>
            </a:r>
            <a:r>
              <a:rPr sz="1200" spc="-5" dirty="0">
                <a:latin typeface="Garamond"/>
                <a:cs typeface="Garamond"/>
              </a:rPr>
              <a:t>postazion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programmazion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iniziale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Scuo</a:t>
            </a:r>
            <a:r>
              <a:rPr sz="1200" i="1" dirty="0">
                <a:latin typeface="Garamond"/>
                <a:cs typeface="Garamond"/>
              </a:rPr>
              <a:t>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D28]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40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entrat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344614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3483112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5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2272" y="5049022"/>
            <a:ext cx="1348740" cy="576580"/>
          </a:xfrm>
          <a:custGeom>
            <a:avLst/>
            <a:gdLst/>
            <a:ahLst/>
            <a:cxnLst/>
            <a:rect l="l" t="t" r="r" b="b"/>
            <a:pathLst>
              <a:path w="1348740" h="576579">
                <a:moveTo>
                  <a:pt x="1348201" y="0"/>
                </a:moveTo>
                <a:lnTo>
                  <a:pt x="0" y="0"/>
                </a:lnTo>
                <a:lnTo>
                  <a:pt x="1347439" y="761"/>
                </a:lnTo>
                <a:lnTo>
                  <a:pt x="1347439" y="576071"/>
                </a:lnTo>
                <a:lnTo>
                  <a:pt x="1348201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5965296"/>
            <a:ext cx="365188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41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entrat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6356984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6393952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0089" y="8529066"/>
            <a:ext cx="6075426" cy="914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6736"/>
              </p:ext>
            </p:extLst>
          </p:nvPr>
        </p:nvGraphicFramePr>
        <p:xfrm>
          <a:off x="700404" y="3197489"/>
          <a:ext cx="6139431" cy="2444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65646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165" marR="171450" algn="ctr">
                        <a:lnSpc>
                          <a:spcPct val="943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Prov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per italiano, matematic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altr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materie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576001"/>
              </p:ext>
            </p:extLst>
          </p:nvPr>
        </p:nvGraphicFramePr>
        <p:xfrm>
          <a:off x="700404" y="6109091"/>
          <a:ext cx="6139431" cy="2120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96,1%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3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96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2539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10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2539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800" cy="1288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l’utilizzo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prov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intermedie,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finalizzate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specificamente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valutazion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formativ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orientar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event</a:t>
            </a:r>
            <a:r>
              <a:rPr sz="1200" spc="-5" dirty="0">
                <a:latin typeface="Garamond"/>
                <a:cs typeface="Garamond"/>
              </a:rPr>
              <a:t>ua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mente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programmate.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D28]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42-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intermedi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</a:t>
            </a:r>
            <a:r>
              <a:rPr sz="1000" b="1" spc="-10" dirty="0">
                <a:latin typeface="Garamond"/>
                <a:cs typeface="Garamond"/>
              </a:rPr>
              <a:t>0</a:t>
            </a:r>
            <a:r>
              <a:rPr sz="1000" b="1" dirty="0">
                <a:latin typeface="Garamond"/>
                <a:cs typeface="Garamond"/>
              </a:rPr>
              <a:t>22)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197548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013214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4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2413" y="3579124"/>
            <a:ext cx="1348105" cy="576580"/>
          </a:xfrm>
          <a:custGeom>
            <a:avLst/>
            <a:gdLst/>
            <a:ahLst/>
            <a:cxnLst/>
            <a:rect l="l" t="t" r="r" b="b"/>
            <a:pathLst>
              <a:path w="1348104" h="576579">
                <a:moveTo>
                  <a:pt x="1348060" y="0"/>
                </a:moveTo>
                <a:lnTo>
                  <a:pt x="0" y="0"/>
                </a:lnTo>
                <a:lnTo>
                  <a:pt x="1347299" y="761"/>
                </a:lnTo>
                <a:lnTo>
                  <a:pt x="1347299" y="576071"/>
                </a:lnTo>
                <a:lnTo>
                  <a:pt x="1348060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4496921"/>
            <a:ext cx="3738879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43-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intermedi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g</a:t>
            </a:r>
            <a:r>
              <a:rPr sz="1000" b="1" spc="-5" dirty="0">
                <a:latin typeface="Garamond"/>
                <a:cs typeface="Garamond"/>
              </a:rPr>
              <a:t>rad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(P_022)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4888865"/>
            <a:ext cx="863600" cy="36830"/>
          </a:xfrm>
          <a:custGeom>
            <a:avLst/>
            <a:gdLst/>
            <a:ahLst/>
            <a:cxnLst/>
            <a:rect l="l" t="t" r="r" b="b"/>
            <a:pathLst>
              <a:path w="863600" h="36829">
                <a:moveTo>
                  <a:pt x="0" y="36829"/>
                </a:moveTo>
                <a:lnTo>
                  <a:pt x="863345" y="36829"/>
                </a:lnTo>
                <a:lnTo>
                  <a:pt x="863345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4925578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5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0089" y="6914398"/>
            <a:ext cx="6075426" cy="929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605249"/>
              </p:ext>
            </p:extLst>
          </p:nvPr>
        </p:nvGraphicFramePr>
        <p:xfrm>
          <a:off x="700404" y="1727591"/>
          <a:ext cx="6139431" cy="2444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65646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165" marR="171450" algn="ctr">
                        <a:lnSpc>
                          <a:spcPct val="943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Prov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per italiano, matematic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altr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materie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79849"/>
              </p:ext>
            </p:extLst>
          </p:nvPr>
        </p:nvGraphicFramePr>
        <p:xfrm>
          <a:off x="700404" y="4639955"/>
          <a:ext cx="6139431" cy="2120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83,7%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8070" cy="1261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terzo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l’utilizzo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prov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trutturat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finali,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scopo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principal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valutare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raggiun</a:t>
            </a:r>
            <a:r>
              <a:rPr sz="1200" spc="-10" dirty="0">
                <a:latin typeface="Garamond"/>
                <a:cs typeface="Garamond"/>
              </a:rPr>
              <a:t>gimento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obiettiv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educati</a:t>
            </a:r>
            <a:r>
              <a:rPr sz="1200" spc="-20" dirty="0">
                <a:latin typeface="Garamond"/>
                <a:cs typeface="Garamond"/>
              </a:rPr>
              <a:t>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previst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fine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percors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didattico.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D31]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  <a:spcBef>
                <a:spcPts val="10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44-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final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1948814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1985782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4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2415" y="3551692"/>
            <a:ext cx="1348105" cy="575310"/>
          </a:xfrm>
          <a:custGeom>
            <a:avLst/>
            <a:gdLst/>
            <a:ahLst/>
            <a:cxnLst/>
            <a:rect l="l" t="t" r="r" b="b"/>
            <a:pathLst>
              <a:path w="1348104" h="575310">
                <a:moveTo>
                  <a:pt x="1348058" y="0"/>
                </a:moveTo>
                <a:lnTo>
                  <a:pt x="0" y="0"/>
                </a:lnTo>
                <a:lnTo>
                  <a:pt x="1347296" y="761"/>
                </a:lnTo>
                <a:lnTo>
                  <a:pt x="1347296" y="575309"/>
                </a:lnTo>
                <a:lnTo>
                  <a:pt x="1348058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4612781"/>
            <a:ext cx="34321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45-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ov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strutturate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final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dari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5004434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5041402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826433"/>
              </p:ext>
            </p:extLst>
          </p:nvPr>
        </p:nvGraphicFramePr>
        <p:xfrm>
          <a:off x="700404" y="1700159"/>
          <a:ext cx="6139431" cy="2444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598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95,0%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65614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165" marR="171450" algn="ctr">
                        <a:lnSpc>
                          <a:spcPct val="943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Prov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per italiano, matematic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altr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materie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618184"/>
              </p:ext>
            </p:extLst>
          </p:nvPr>
        </p:nvGraphicFramePr>
        <p:xfrm>
          <a:off x="700404" y="4756541"/>
          <a:ext cx="6139431" cy="2120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matemati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88,8%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963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254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11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2540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8070" cy="3346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d)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Processi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</a:t>
            </a:r>
            <a:r>
              <a:rPr sz="1450" b="1" spc="-25" dirty="0">
                <a:latin typeface="Garamond"/>
                <a:cs typeface="Garamond"/>
              </a:rPr>
              <a:t>ecisionali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In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sezione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vengono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luoghi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dove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avvengon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dec</a:t>
            </a:r>
            <a:r>
              <a:rPr sz="1200" dirty="0">
                <a:latin typeface="Garamond"/>
                <a:cs typeface="Garamond"/>
              </a:rPr>
              <a:t>isionali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chiave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luoghi,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organismi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singoli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individui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Collegi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Docenti,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Consigli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Istit</a:t>
            </a:r>
            <a:r>
              <a:rPr sz="1200" spc="-15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to,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</a:t>
            </a:r>
            <a:r>
              <a:rPr sz="1200" spc="-1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sse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interclasse,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staff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gente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tico,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gr</a:t>
            </a:r>
            <a:r>
              <a:rPr sz="1200" spc="-20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pp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lavoro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dipartimento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commissione,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singoli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decisionali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concernono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partizion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bilanci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criteri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rmazion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classi,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lavor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(classi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aperte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livello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ecc.),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tenuti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curricolo,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pliar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l’offerta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formativa,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l’articolazion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oraria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metod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</a:t>
            </a:r>
            <a:r>
              <a:rPr sz="1200" spc="-5" dirty="0">
                <a:latin typeface="Garamond"/>
                <a:cs typeface="Garamond"/>
              </a:rPr>
              <a:t>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l’aggiornamento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sintetico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</a:t>
            </a:r>
            <a:r>
              <a:rPr sz="1200" spc="-15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ant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frequentemente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organism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decisionali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[S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precis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possibil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luoghi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cipalmente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nell’assunzion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decis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oni.</a:t>
            </a:r>
            <a:r>
              <a:rPr sz="1200" dirty="0">
                <a:latin typeface="Garamond"/>
                <a:cs typeface="Garamond"/>
              </a:rPr>
              <a:t>]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D19]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46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Percentual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scelta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luo</a:t>
            </a:r>
            <a:r>
              <a:rPr sz="1000" b="1" spc="-15" dirty="0">
                <a:latin typeface="Garamond"/>
                <a:cs typeface="Garamond"/>
              </a:rPr>
              <a:t>g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(P_024a)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36711"/>
              </p:ext>
            </p:extLst>
          </p:nvPr>
        </p:nvGraphicFramePr>
        <p:xfrm>
          <a:off x="700404" y="3786832"/>
          <a:ext cx="6139431" cy="2172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52705" marR="4635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attività 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dive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ghi decis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076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56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44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22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44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11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11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1160600"/>
            <a:ext cx="6147435" cy="890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illustran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analit</a:t>
            </a:r>
            <a:r>
              <a:rPr sz="1200" spc="-10" dirty="0">
                <a:latin typeface="Garamond"/>
                <a:cs typeface="Garamond"/>
              </a:rPr>
              <a:t>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</a:t>
            </a:r>
            <a:r>
              <a:rPr sz="1200" spc="-1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scun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organism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soggetti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principalment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decisioni.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Courier New"/>
                <a:cs typeface="Courier New"/>
              </a:rPr>
              <a:t>D</a:t>
            </a:r>
            <a:r>
              <a:rPr sz="1000" spc="-5" dirty="0">
                <a:latin typeface="Courier New"/>
                <a:cs typeface="Courier New"/>
              </a:rPr>
              <a:t>19]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175895">
              <a:lnSpc>
                <a:spcPts val="113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47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evalenz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ndividuar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com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ripartir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fond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bilanci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scolastico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7390" y="4935762"/>
            <a:ext cx="5954395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3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48-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S</a:t>
            </a:r>
            <a:r>
              <a:rPr sz="1000" b="1" dirty="0">
                <a:latin typeface="Garamond"/>
                <a:cs typeface="Garamond"/>
              </a:rPr>
              <a:t>tabilire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l’impostazion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gli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(P_025b)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73721"/>
              </p:ext>
            </p:extLst>
          </p:nvPr>
        </p:nvGraphicFramePr>
        <p:xfrm>
          <a:off x="690498" y="2040773"/>
          <a:ext cx="6139432" cy="2539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13664" indent="-762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741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741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741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Istituto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7741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Dirigent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Scolastico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102197"/>
              </p:ext>
            </p:extLst>
          </p:nvPr>
        </p:nvGraphicFramePr>
        <p:xfrm>
          <a:off x="690498" y="5222123"/>
          <a:ext cx="6139432" cy="2682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13664" indent="-76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741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741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741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Collegi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de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docenti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47741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756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7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651510" marR="291465" indent="-3429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class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/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interclasse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70">
                      <a:solidFill>
                        <a:srgbClr val="FFCC9A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1039" y="1099576"/>
            <a:ext cx="6158865" cy="228600"/>
          </a:xfrm>
          <a:prstGeom prst="rect">
            <a:avLst/>
          </a:prstGeom>
          <a:solidFill>
            <a:srgbClr val="FFFF9A"/>
          </a:solidFill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600" b="1" dirty="0">
                <a:latin typeface="Garamond"/>
                <a:cs typeface="Garamond"/>
              </a:rPr>
              <a:t>1.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Garamond"/>
                <a:cs typeface="Garamond"/>
              </a:rPr>
              <a:t>Introduzione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90" y="1496312"/>
            <a:ext cx="6147435" cy="390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30" dirty="0">
                <a:latin typeface="Garamond"/>
                <a:cs typeface="Garamond"/>
              </a:rPr>
              <a:t>1.1</a:t>
            </a:r>
            <a:r>
              <a:rPr sz="1450" b="1" spc="-15" dirty="0">
                <a:latin typeface="Garamond"/>
                <a:cs typeface="Garamond"/>
              </a:rPr>
              <a:t>.</a:t>
            </a:r>
            <a:r>
              <a:rPr sz="1450" b="1" dirty="0">
                <a:latin typeface="Times New Roman"/>
                <a:cs typeface="Times New Roman"/>
              </a:rPr>
              <a:t>	</a:t>
            </a:r>
            <a:r>
              <a:rPr sz="1450" b="1" spc="-45" dirty="0">
                <a:latin typeface="Garamond"/>
                <a:cs typeface="Garamond"/>
              </a:rPr>
              <a:t>L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scuole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questionario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somministrato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858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istituzion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sto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aderire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843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2012-13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l’immissione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(Progetto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NEODS)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</a:t>
            </a:r>
            <a:r>
              <a:rPr sz="1200" spc="-1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tale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1673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ciclo;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fra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</a:t>
            </a:r>
            <a:r>
              <a:rPr sz="1200" spc="5" dirty="0">
                <a:latin typeface="Garamond"/>
                <a:cs typeface="Garamond"/>
              </a:rPr>
              <a:t>g</a:t>
            </a:r>
            <a:r>
              <a:rPr sz="1200" spc="-5" dirty="0">
                <a:latin typeface="Garamond"/>
                <a:cs typeface="Garamond"/>
              </a:rPr>
              <a:t>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(sono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quin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conteggiate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progetto).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questionario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somministrato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distinto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chiedendo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separatamente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primari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</a:t>
            </a:r>
            <a:r>
              <a:rPr sz="1200" spc="-5" dirty="0">
                <a:latin typeface="Garamond"/>
                <a:cs typeface="Garamond"/>
              </a:rPr>
              <a:t>dari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grado,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piuttos</a:t>
            </a:r>
            <a:r>
              <a:rPr sz="1200" spc="-5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per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diversi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indirizzi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</a:t>
            </a:r>
            <a:r>
              <a:rPr sz="1200" spc="-5" dirty="0">
                <a:latin typeface="Garamond"/>
                <a:cs typeface="Garamond"/>
              </a:rPr>
              <a:t>ndari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(liceo,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tecnico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professionale).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du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insiem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esentare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campione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statisticamente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significativo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italiane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essendo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criteri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selezioni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derivati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logiche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differenti.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artir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considerazi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eci</a:t>
            </a:r>
            <a:r>
              <a:rPr sz="1200" dirty="0">
                <a:latin typeface="Garamond"/>
                <a:cs typeface="Garamond"/>
              </a:rPr>
              <a:t>so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costitui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</a:t>
            </a:r>
            <a:r>
              <a:rPr sz="1200" spc="-10" dirty="0">
                <a:latin typeface="Garamond"/>
                <a:cs typeface="Garamond"/>
              </a:rPr>
              <a:t>nico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</a:t>
            </a:r>
            <a:r>
              <a:rPr sz="1200" spc="-10" dirty="0">
                <a:latin typeface="Garamond"/>
                <a:cs typeface="Garamond"/>
              </a:rPr>
              <a:t>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cuna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oss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compar</a:t>
            </a:r>
            <a:r>
              <a:rPr sz="1200" spc="-5" dirty="0">
                <a:latin typeface="Garamond"/>
                <a:cs typeface="Garamond"/>
              </a:rPr>
              <a:t>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propri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situazione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lativame</a:t>
            </a:r>
            <a:r>
              <a:rPr sz="1200" spc="-5" dirty="0">
                <a:latin typeface="Garamond"/>
                <a:cs typeface="Garamond"/>
              </a:rPr>
              <a:t>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elaborati;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infatti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insiem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ampi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permett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disposizion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maggior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varietà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confrontarsi.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somministrazione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Questionario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risultano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distribuit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bas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regio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ale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illustrato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bell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Accant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distribuzione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regiona</a:t>
            </a:r>
            <a:r>
              <a:rPr sz="1200" spc="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istituzion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</a:t>
            </a:r>
            <a:r>
              <a:rPr sz="1200" spc="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Progetto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</a:t>
            </a:r>
            <a:r>
              <a:rPr sz="1200" spc="5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compilazion</a:t>
            </a:r>
            <a:r>
              <a:rPr sz="1200" spc="40" dirty="0">
                <a:latin typeface="Garamond"/>
                <a:cs typeface="Garamond"/>
              </a:rPr>
              <a:t>e</a:t>
            </a:r>
            <a:r>
              <a:rPr sz="1050" baseline="39682" dirty="0">
                <a:latin typeface="Garamond"/>
                <a:cs typeface="Garamond"/>
                <a:hlinkClick r:id="rId3" action="ppaction://hlinksldjump"/>
              </a:rPr>
              <a:t>1</a:t>
            </a:r>
            <a:r>
              <a:rPr sz="1050" baseline="39682" dirty="0">
                <a:latin typeface="Times New Roman"/>
                <a:cs typeface="Times New Roman"/>
              </a:rPr>
              <a:t> </a:t>
            </a:r>
            <a:r>
              <a:rPr sz="1050" spc="-75" baseline="39682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Questionario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1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Distribuzion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uol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regi</a:t>
            </a:r>
            <a:r>
              <a:rPr sz="1000" b="1" spc="5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ne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0089" y="933069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79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390" y="9380559"/>
            <a:ext cx="6146165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95800"/>
              </a:lnSpc>
            </a:pPr>
            <a:r>
              <a:rPr sz="975" spc="-7" baseline="38461" dirty="0">
                <a:latin typeface="Times New Roman"/>
                <a:cs typeface="Times New Roman"/>
              </a:rPr>
              <a:t>1  </a:t>
            </a:r>
            <a:r>
              <a:rPr sz="1000" spc="-5" dirty="0">
                <a:latin typeface="Times New Roman"/>
                <a:cs typeface="Times New Roman"/>
              </a:rPr>
              <a:t>Dall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ela</a:t>
            </a:r>
            <a:r>
              <a:rPr sz="1000" dirty="0">
                <a:latin typeface="Times New Roman"/>
                <a:cs typeface="Times New Roman"/>
              </a:rPr>
              <a:t>bor</a:t>
            </a:r>
            <a:r>
              <a:rPr sz="1000" spc="-5" dirty="0">
                <a:latin typeface="Times New Roman"/>
                <a:cs typeface="Times New Roman"/>
              </a:rPr>
              <a:t>azi</a:t>
            </a:r>
            <a:r>
              <a:rPr sz="1000" dirty="0">
                <a:latin typeface="Times New Roman"/>
                <a:cs typeface="Times New Roman"/>
              </a:rPr>
              <a:t>oni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son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stat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m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at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</a:t>
            </a:r>
            <a:r>
              <a:rPr sz="1000" dirty="0">
                <a:latin typeface="Times New Roman"/>
                <a:cs typeface="Times New Roman"/>
              </a:rPr>
              <a:t>u</a:t>
            </a:r>
            <a:r>
              <a:rPr sz="1000" spc="-5" dirty="0">
                <a:latin typeface="Times New Roman"/>
                <a:cs typeface="Times New Roman"/>
              </a:rPr>
              <a:t>estio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ar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Scu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dirty="0">
                <a:latin typeface="Times New Roman"/>
                <a:cs typeface="Times New Roman"/>
              </a:rPr>
              <a:t>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15" dirty="0">
                <a:latin typeface="Times New Roman"/>
                <a:cs typeface="Times New Roman"/>
              </a:rPr>
              <a:t>m</a:t>
            </a:r>
            <a:r>
              <a:rPr sz="1000" dirty="0">
                <a:latin typeface="Times New Roman"/>
                <a:cs typeface="Times New Roman"/>
              </a:rPr>
              <a:t>p</a:t>
            </a:r>
            <a:r>
              <a:rPr sz="1000" spc="-5" dirty="0">
                <a:latin typeface="Times New Roman"/>
                <a:cs typeface="Times New Roman"/>
              </a:rPr>
              <a:t>let</a:t>
            </a:r>
            <a:r>
              <a:rPr sz="1000" spc="5" dirty="0">
                <a:latin typeface="Times New Roman"/>
                <a:cs typeface="Times New Roman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me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t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</a:t>
            </a:r>
            <a:r>
              <a:rPr sz="1000" dirty="0">
                <a:latin typeface="Times New Roman"/>
                <a:cs typeface="Times New Roman"/>
              </a:rPr>
              <a:t>uo</a:t>
            </a:r>
            <a:r>
              <a:rPr sz="1000" spc="-5" dirty="0">
                <a:latin typeface="Times New Roman"/>
                <a:cs typeface="Times New Roman"/>
              </a:rPr>
              <a:t>ti</a:t>
            </a:r>
            <a:r>
              <a:rPr sz="1000" dirty="0">
                <a:latin typeface="Times New Roman"/>
                <a:cs typeface="Times New Roman"/>
              </a:rPr>
              <a:t>.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</a:t>
            </a:r>
            <a:r>
              <a:rPr sz="1000" dirty="0">
                <a:latin typeface="Times New Roman"/>
                <a:cs typeface="Times New Roman"/>
              </a:rPr>
              <a:t>r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nd</a:t>
            </a:r>
            <a:r>
              <a:rPr sz="1000" spc="-5" dirty="0">
                <a:latin typeface="Times New Roman"/>
                <a:cs typeface="Times New Roman"/>
              </a:rPr>
              <a:t>icat</a:t>
            </a:r>
            <a:r>
              <a:rPr sz="1000" dirty="0">
                <a:latin typeface="Times New Roman"/>
                <a:cs typeface="Times New Roman"/>
              </a:rPr>
              <a:t>ori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r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</a:t>
            </a:r>
            <a:r>
              <a:rPr sz="1000" dirty="0">
                <a:latin typeface="Times New Roman"/>
                <a:cs typeface="Times New Roman"/>
              </a:rPr>
              <a:t>u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on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è </a:t>
            </a:r>
            <a:r>
              <a:rPr sz="1000" spc="-5" dirty="0">
                <a:latin typeface="Times New Roman"/>
                <a:cs typeface="Times New Roman"/>
              </a:rPr>
              <a:t>stat</a:t>
            </a:r>
            <a:r>
              <a:rPr sz="1000" dirty="0">
                <a:latin typeface="Times New Roman"/>
                <a:cs typeface="Times New Roman"/>
              </a:rPr>
              <a:t>o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po</a:t>
            </a:r>
            <a:r>
              <a:rPr sz="1000" spc="-10" dirty="0">
                <a:latin typeface="Times New Roman"/>
                <a:cs typeface="Times New Roman"/>
              </a:rPr>
              <a:t>s</a:t>
            </a:r>
            <a:r>
              <a:rPr sz="1000" spc="-5" dirty="0">
                <a:latin typeface="Times New Roman"/>
                <a:cs typeface="Times New Roman"/>
              </a:rPr>
              <a:t>si</a:t>
            </a:r>
            <a:r>
              <a:rPr sz="1000" dirty="0">
                <a:latin typeface="Times New Roman"/>
                <a:cs typeface="Times New Roman"/>
              </a:rPr>
              <a:t>b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e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calc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lar</a:t>
            </a:r>
            <a:r>
              <a:rPr sz="1000" dirty="0">
                <a:latin typeface="Times New Roman"/>
                <a:cs typeface="Times New Roman"/>
              </a:rPr>
              <a:t>e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l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v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re</a:t>
            </a:r>
            <a:r>
              <a:rPr sz="1000" dirty="0">
                <a:latin typeface="Times New Roman"/>
                <a:cs typeface="Times New Roman"/>
              </a:rPr>
              <a:t>,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qu</a:t>
            </a:r>
            <a:r>
              <a:rPr sz="1000" spc="-10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10" dirty="0">
                <a:latin typeface="Times New Roman"/>
                <a:cs typeface="Times New Roman"/>
              </a:rPr>
              <a:t>t</a:t>
            </a:r>
            <a:r>
              <a:rPr sz="1000" dirty="0">
                <a:latin typeface="Times New Roman"/>
                <a:cs typeface="Times New Roman"/>
              </a:rPr>
              <a:t>o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dirty="0">
                <a:latin typeface="Times New Roman"/>
                <a:cs typeface="Times New Roman"/>
              </a:rPr>
              <a:t>a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g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dirty="0">
                <a:latin typeface="Times New Roman"/>
                <a:cs typeface="Times New Roman"/>
              </a:rPr>
              <a:t>a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istit</a:t>
            </a:r>
            <a:r>
              <a:rPr sz="1000" dirty="0">
                <a:latin typeface="Times New Roman"/>
                <a:cs typeface="Times New Roman"/>
              </a:rPr>
              <a:t>u</a:t>
            </a:r>
            <a:r>
              <a:rPr sz="1000" spc="-5" dirty="0">
                <a:latin typeface="Times New Roman"/>
                <a:cs typeface="Times New Roman"/>
              </a:rPr>
              <a:t>zi</a:t>
            </a:r>
            <a:r>
              <a:rPr sz="1000" dirty="0">
                <a:latin typeface="Times New Roman"/>
                <a:cs typeface="Times New Roman"/>
              </a:rPr>
              <a:t>one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lastic</a:t>
            </a:r>
            <a:r>
              <a:rPr sz="1000" dirty="0">
                <a:latin typeface="Times New Roman"/>
                <a:cs typeface="Times New Roman"/>
              </a:rPr>
              <a:t>a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ha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scelt</a:t>
            </a:r>
            <a:r>
              <a:rPr sz="1000" dirty="0">
                <a:latin typeface="Times New Roman"/>
                <a:cs typeface="Times New Roman"/>
              </a:rPr>
              <a:t>o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n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ir</a:t>
            </a:r>
            <a:r>
              <a:rPr sz="1000" dirty="0">
                <a:latin typeface="Times New Roman"/>
                <a:cs typeface="Times New Roman"/>
              </a:rPr>
              <a:t>e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for</a:t>
            </a:r>
            <a:r>
              <a:rPr sz="1000" spc="-15" dirty="0">
                <a:latin typeface="Times New Roman"/>
                <a:cs typeface="Times New Roman"/>
              </a:rPr>
              <a:t>m</a:t>
            </a:r>
            <a:r>
              <a:rPr sz="1000" spc="-5" dirty="0">
                <a:latin typeface="Times New Roman"/>
                <a:cs typeface="Times New Roman"/>
              </a:rPr>
              <a:t>azi</a:t>
            </a:r>
            <a:r>
              <a:rPr sz="1000" dirty="0">
                <a:latin typeface="Times New Roman"/>
                <a:cs typeface="Times New Roman"/>
              </a:rPr>
              <a:t>oni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 merito</a:t>
            </a:r>
            <a:r>
              <a:rPr sz="1000" dirty="0">
                <a:latin typeface="Times New Roman"/>
                <a:cs typeface="Times New Roman"/>
              </a:rPr>
              <a:t>, </a:t>
            </a:r>
            <a:r>
              <a:rPr sz="1000" spc="-5" dirty="0">
                <a:latin typeface="Times New Roman"/>
                <a:cs typeface="Times New Roman"/>
              </a:rPr>
              <a:t>ess</a:t>
            </a:r>
            <a:r>
              <a:rPr sz="1000" dirty="0">
                <a:latin typeface="Times New Roman"/>
                <a:cs typeface="Times New Roman"/>
              </a:rPr>
              <a:t>o è</a:t>
            </a:r>
            <a:r>
              <a:rPr sz="1000" spc="-5" dirty="0">
                <a:latin typeface="Times New Roman"/>
                <a:cs typeface="Times New Roman"/>
              </a:rPr>
              <a:t> sostituit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 dall’indicazion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-5" dirty="0">
                <a:latin typeface="Times New Roman"/>
                <a:cs typeface="Times New Roman"/>
              </a:rPr>
              <a:t> “n.d.”</a:t>
            </a:r>
            <a:r>
              <a:rPr sz="1000" dirty="0">
                <a:latin typeface="Times New Roman"/>
                <a:cs typeface="Times New Roman"/>
              </a:rPr>
              <a:t>, </a:t>
            </a:r>
            <a:r>
              <a:rPr sz="1000" spc="5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ssi</a:t>
            </a:r>
            <a:r>
              <a:rPr sz="1000" dirty="0">
                <a:latin typeface="Times New Roman"/>
                <a:cs typeface="Times New Roman"/>
              </a:rPr>
              <a:t>a </a:t>
            </a:r>
            <a:r>
              <a:rPr sz="1000" spc="-5" dirty="0">
                <a:latin typeface="Times New Roman"/>
                <a:cs typeface="Times New Roman"/>
              </a:rPr>
              <a:t>DAT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 NO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 DISPONIBILE.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55902" y="5387477"/>
          <a:ext cx="5027670" cy="3832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611"/>
                <a:gridCol w="654938"/>
                <a:gridCol w="613790"/>
                <a:gridCol w="718946"/>
                <a:gridCol w="1140332"/>
                <a:gridCol w="813053"/>
              </a:tblGrid>
              <a:tr h="174116">
                <a:tc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attivazioni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0515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compilazioni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6200" marR="37465" indent="-31115">
                        <a:lnSpc>
                          <a:spcPts val="103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Pe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ale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i com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ila</a:t>
                      </a:r>
                      <a:r>
                        <a:rPr sz="9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io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5180">
                <a:tc>
                  <a:txBody>
                    <a:bodyPr/>
                    <a:lstStyle/>
                    <a:p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0" marR="89535" indent="-41910">
                        <a:lnSpc>
                          <a:spcPts val="115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Num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ro scuole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21285" indent="-41910">
                        <a:lnSpc>
                          <a:spcPts val="115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Num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ro scuole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878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Abr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zzo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0,66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0,52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63,64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Basilicata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1,85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2,09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90,32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bria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68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4,06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2,84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55,88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Cam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148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8,85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7,54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68,24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Emilia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Rom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189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11,30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12,61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89,42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Friuli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32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1,91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2,01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84,38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Laz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133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7,95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7,61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76,69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Ligur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76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4,54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5,07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89,47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Lomb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88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5,26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3,96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60,23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Marche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48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2,87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2,84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79,17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395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Molise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1,02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0,75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58,82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Piemonte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12,97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14,03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86,64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Puglia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137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8,19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8,21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80,29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Sard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1,55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1,64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84,62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Sicilia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5,08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4,40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69,41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Tosca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9,26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9,85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85,16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Um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49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2,93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3,21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87,76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878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Veneto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9,74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10,82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88,96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895">
                <a:tc>
                  <a:txBody>
                    <a:bodyPr/>
                    <a:lstStyle/>
                    <a:p>
                      <a:pPr marL="34290" marR="325755">
                        <a:lnSpc>
                          <a:spcPts val="1150"/>
                        </a:lnSpc>
                      </a:pPr>
                      <a:r>
                        <a:rPr sz="1000" i="1" spc="-5" dirty="0">
                          <a:latin typeface="Arial"/>
                          <a:cs typeface="Arial"/>
                        </a:rPr>
                        <a:t>Totale </a:t>
                      </a:r>
                      <a:r>
                        <a:rPr sz="1000" i="1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i="1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i="1" dirty="0">
                          <a:latin typeface="Arial"/>
                          <a:cs typeface="Arial"/>
                        </a:rPr>
                        <a:t>ple</a:t>
                      </a:r>
                      <a:r>
                        <a:rPr sz="1000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i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i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i="1" dirty="0">
                          <a:latin typeface="Arial"/>
                          <a:cs typeface="Arial"/>
                        </a:rPr>
                        <a:t>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Arial"/>
                          <a:cs typeface="Arial"/>
                        </a:rPr>
                        <a:t>1673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Arial"/>
                          <a:cs typeface="Arial"/>
                        </a:rPr>
                        <a:t>100,00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Arial"/>
                          <a:cs typeface="Arial"/>
                        </a:rPr>
                        <a:t>100,00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80,10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401" y="449103"/>
            <a:ext cx="6144895" cy="60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49-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spc="-15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finir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criter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class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(P_025c)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3905608"/>
            <a:ext cx="586994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50-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scegliere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</a:t>
            </a:r>
            <a:r>
              <a:rPr sz="1000" b="1" spc="5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dalit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lavo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(P_025d)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90" y="7198248"/>
            <a:ext cx="534670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51-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rogettar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contenut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cur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icol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(P_025e)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97723"/>
              </p:ext>
            </p:extLst>
          </p:nvPr>
        </p:nvGraphicFramePr>
        <p:xfrm>
          <a:off x="700404" y="1041791"/>
          <a:ext cx="6139432" cy="2632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176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233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233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9088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1081">
                      <a:solidFill>
                        <a:srgbClr val="000000"/>
                      </a:solidFill>
                      <a:prstDash val="solid"/>
                    </a:lnR>
                    <a:lnT w="47233">
                      <a:solidFill>
                        <a:srgbClr val="FFCC9A"/>
                      </a:solidFill>
                      <a:prstDash val="solid"/>
                    </a:lnT>
                    <a:lnB w="47508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797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Collegi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de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docenti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108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233">
                      <a:solidFill>
                        <a:srgbClr val="FFCC9A"/>
                      </a:solidFill>
                      <a:prstDash val="solid"/>
                    </a:lnT>
                    <a:lnB w="47508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1650"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T w="47508">
                      <a:solidFill>
                        <a:srgbClr val="FFCC9A"/>
                      </a:solidFill>
                      <a:prstDash val="solid"/>
                    </a:lnT>
                    <a:lnB w="39369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T w="47508">
                      <a:solidFill>
                        <a:srgbClr val="FFCC9A"/>
                      </a:solidFill>
                      <a:prstDash val="solid"/>
                    </a:lnT>
                    <a:lnB w="3936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9050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1081">
                      <a:solidFill>
                        <a:srgbClr val="000000"/>
                      </a:solidFill>
                      <a:prstDash val="solid"/>
                    </a:lnR>
                    <a:lnT w="39369">
                      <a:solidFill>
                        <a:srgbClr val="FFCC9A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Istituto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108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39369">
                      <a:solidFill>
                        <a:srgbClr val="FFCC9A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49475"/>
              </p:ext>
            </p:extLst>
          </p:nvPr>
        </p:nvGraphicFramePr>
        <p:xfrm>
          <a:off x="700404" y="4049405"/>
          <a:ext cx="6139432" cy="2681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651510" marR="300990" indent="-3429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class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/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interclasse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906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singol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insegnanti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906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9389"/>
              </p:ext>
            </p:extLst>
          </p:nvPr>
        </p:nvGraphicFramePr>
        <p:xfrm>
          <a:off x="700404" y="7342006"/>
          <a:ext cx="6139432" cy="2306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27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493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493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493">
                      <a:solidFill>
                        <a:srgbClr val="FFCC9A"/>
                      </a:solidFill>
                      <a:prstDash val="solid"/>
                    </a:lnT>
                    <a:lnB w="47756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Collegi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de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docenti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493">
                      <a:solidFill>
                        <a:srgbClr val="FFCC9A"/>
                      </a:solidFill>
                      <a:prstDash val="solid"/>
                    </a:lnT>
                    <a:lnB w="47756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9328" y="1162050"/>
            <a:ext cx="3958590" cy="107950"/>
          </a:xfrm>
          <a:custGeom>
            <a:avLst/>
            <a:gdLst/>
            <a:ahLst/>
            <a:cxnLst/>
            <a:rect l="l" t="t" r="r" b="b"/>
            <a:pathLst>
              <a:path w="3958590" h="107950">
                <a:moveTo>
                  <a:pt x="0" y="107950"/>
                </a:moveTo>
                <a:lnTo>
                  <a:pt x="3958589" y="107950"/>
                </a:lnTo>
                <a:lnTo>
                  <a:pt x="3958589" y="0"/>
                </a:lnTo>
                <a:lnTo>
                  <a:pt x="0" y="0"/>
                </a:lnTo>
                <a:lnTo>
                  <a:pt x="0" y="10795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77536" y="101600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49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8" y="909319"/>
            <a:ext cx="3958590" cy="106680"/>
          </a:xfrm>
          <a:custGeom>
            <a:avLst/>
            <a:gdLst/>
            <a:ahLst/>
            <a:cxnLst/>
            <a:rect l="l" t="t" r="r" b="b"/>
            <a:pathLst>
              <a:path w="3958590" h="106680">
                <a:moveTo>
                  <a:pt x="0" y="106680"/>
                </a:moveTo>
                <a:lnTo>
                  <a:pt x="3958589" y="106680"/>
                </a:lnTo>
                <a:lnTo>
                  <a:pt x="3958589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327" y="1016518"/>
            <a:ext cx="3957954" cy="146050"/>
          </a:xfrm>
          <a:custGeom>
            <a:avLst/>
            <a:gdLst/>
            <a:ahLst/>
            <a:cxnLst/>
            <a:rect l="l" t="t" r="r" b="b"/>
            <a:pathLst>
              <a:path w="3957954" h="146050">
                <a:moveTo>
                  <a:pt x="0" y="145541"/>
                </a:moveTo>
                <a:lnTo>
                  <a:pt x="3957827" y="145541"/>
                </a:lnTo>
                <a:lnTo>
                  <a:pt x="3957827" y="0"/>
                </a:lnTo>
                <a:lnTo>
                  <a:pt x="0" y="0"/>
                </a:lnTo>
                <a:lnTo>
                  <a:pt x="0" y="145541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44728" y="1013977"/>
            <a:ext cx="1231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dirty="0" err="1">
                <a:latin typeface="Arial"/>
                <a:cs typeface="Arial"/>
              </a:rPr>
              <a:t>S</a:t>
            </a:r>
            <a:r>
              <a:rPr sz="900" b="1" spc="-5" dirty="0" err="1">
                <a:latin typeface="Arial"/>
                <a:cs typeface="Arial"/>
              </a:rPr>
              <a:t>c</a:t>
            </a:r>
            <a:r>
              <a:rPr sz="900" b="1" dirty="0" err="1">
                <a:latin typeface="Arial"/>
                <a:cs typeface="Arial"/>
              </a:rPr>
              <a:t>uol</a:t>
            </a:r>
            <a:r>
              <a:rPr sz="900" b="1" spc="-5" dirty="0" err="1">
                <a:latin typeface="Arial"/>
                <a:cs typeface="Arial"/>
              </a:rPr>
              <a:t>a</a:t>
            </a:r>
            <a:r>
              <a:rPr sz="900" b="1" dirty="0" smtClean="0">
                <a:latin typeface="Arial"/>
                <a:cs typeface="Arial"/>
              </a:rPr>
              <a:t>:</a:t>
            </a:r>
            <a:endParaRPr sz="1000" dirty="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96968" y="1251585"/>
            <a:ext cx="2143760" cy="0"/>
          </a:xfrm>
          <a:custGeom>
            <a:avLst/>
            <a:gdLst/>
            <a:ahLst/>
            <a:cxnLst/>
            <a:rect l="l" t="t" r="r" b="b"/>
            <a:pathLst>
              <a:path w="2143759">
                <a:moveTo>
                  <a:pt x="0" y="0"/>
                </a:moveTo>
                <a:lnTo>
                  <a:pt x="2143505" y="0"/>
                </a:lnTo>
              </a:path>
            </a:pathLst>
          </a:custGeom>
          <a:ln w="38100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40093" y="946150"/>
            <a:ext cx="0" cy="287020"/>
          </a:xfrm>
          <a:custGeom>
            <a:avLst/>
            <a:gdLst/>
            <a:ahLst/>
            <a:cxnLst/>
            <a:rect l="l" t="t" r="r" b="b"/>
            <a:pathLst>
              <a:path h="287019">
                <a:moveTo>
                  <a:pt x="0" y="0"/>
                </a:moveTo>
                <a:lnTo>
                  <a:pt x="0" y="287019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9327" y="927613"/>
            <a:ext cx="6121400" cy="0"/>
          </a:xfrm>
          <a:custGeom>
            <a:avLst/>
            <a:gdLst/>
            <a:ahLst/>
            <a:cxnLst/>
            <a:rect l="l" t="t" r="r" b="b"/>
            <a:pathLst>
              <a:path w="6121400">
                <a:moveTo>
                  <a:pt x="0" y="0"/>
                </a:moveTo>
                <a:lnTo>
                  <a:pt x="6121145" y="0"/>
                </a:lnTo>
              </a:path>
            </a:pathLst>
          </a:custGeom>
          <a:ln w="38343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96967" y="945652"/>
            <a:ext cx="2143125" cy="144145"/>
          </a:xfrm>
          <a:custGeom>
            <a:avLst/>
            <a:gdLst/>
            <a:ahLst/>
            <a:cxnLst/>
            <a:rect l="l" t="t" r="r" b="b"/>
            <a:pathLst>
              <a:path w="2143125" h="144144">
                <a:moveTo>
                  <a:pt x="0" y="144017"/>
                </a:moveTo>
                <a:lnTo>
                  <a:pt x="2142743" y="144017"/>
                </a:lnTo>
                <a:lnTo>
                  <a:pt x="2142743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96967" y="1089670"/>
            <a:ext cx="2143125" cy="143510"/>
          </a:xfrm>
          <a:custGeom>
            <a:avLst/>
            <a:gdLst/>
            <a:ahLst/>
            <a:cxnLst/>
            <a:rect l="l" t="t" r="r" b="b"/>
            <a:pathLst>
              <a:path w="2143125" h="143509">
                <a:moveTo>
                  <a:pt x="0" y="143255"/>
                </a:moveTo>
                <a:lnTo>
                  <a:pt x="2142743" y="143255"/>
                </a:lnTo>
                <a:lnTo>
                  <a:pt x="2142743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65043" y="941587"/>
            <a:ext cx="200660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>
              <a:lnSpc>
                <a:spcPts val="1130"/>
              </a:lnSpc>
            </a:pPr>
            <a:r>
              <a:rPr sz="1000" spc="-5" dirty="0">
                <a:latin typeface="Courier New"/>
                <a:cs typeface="Courier New"/>
              </a:rPr>
              <a:t>U</a:t>
            </a:r>
            <a:r>
              <a:rPr sz="1000" dirty="0">
                <a:latin typeface="Courier New"/>
                <a:cs typeface="Courier New"/>
              </a:rPr>
              <a:t>n</a:t>
            </a:r>
            <a:r>
              <a:rPr sz="1000" spc="-5" dirty="0">
                <a:latin typeface="Courier New"/>
                <a:cs typeface="Courier New"/>
              </a:rPr>
              <a:t> grupp</a:t>
            </a:r>
            <a:r>
              <a:rPr sz="1000" dirty="0">
                <a:latin typeface="Courier New"/>
                <a:cs typeface="Courier New"/>
              </a:rPr>
              <a:t>o</a:t>
            </a:r>
            <a:r>
              <a:rPr sz="1000" spc="-5" dirty="0">
                <a:latin typeface="Courier New"/>
                <a:cs typeface="Courier New"/>
              </a:rPr>
              <a:t> d</a:t>
            </a:r>
            <a:r>
              <a:rPr sz="1000" dirty="0">
                <a:latin typeface="Courier New"/>
                <a:cs typeface="Courier New"/>
              </a:rPr>
              <a:t>i</a:t>
            </a:r>
            <a:r>
              <a:rPr sz="1000" spc="-5" dirty="0">
                <a:latin typeface="Courier New"/>
                <a:cs typeface="Courier New"/>
              </a:rPr>
              <a:t> lavoro, dipartiment</a:t>
            </a:r>
            <a:r>
              <a:rPr sz="1000" dirty="0">
                <a:latin typeface="Courier New"/>
                <a:cs typeface="Courier New"/>
              </a:rPr>
              <a:t>o</a:t>
            </a:r>
            <a:r>
              <a:rPr sz="1000" spc="-5" dirty="0">
                <a:latin typeface="Courier New"/>
                <a:cs typeface="Courier New"/>
              </a:rPr>
              <a:t> </a:t>
            </a:r>
            <a:r>
              <a:rPr sz="1000" dirty="0">
                <a:latin typeface="Courier New"/>
                <a:cs typeface="Courier New"/>
              </a:rPr>
              <a:t>o</a:t>
            </a:r>
            <a:r>
              <a:rPr sz="1000" spc="-5" dirty="0">
                <a:latin typeface="Courier New"/>
                <a:cs typeface="Courier New"/>
              </a:rPr>
              <a:t> commissione</a:t>
            </a:r>
            <a:endParaRPr sz="1000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1039" y="9273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1039" y="904504"/>
            <a:ext cx="6158230" cy="0"/>
          </a:xfrm>
          <a:custGeom>
            <a:avLst/>
            <a:gdLst/>
            <a:ahLst/>
            <a:cxnLst/>
            <a:rect l="l" t="t" r="r" b="b"/>
            <a:pathLst>
              <a:path w="6158230">
                <a:moveTo>
                  <a:pt x="0" y="0"/>
                </a:moveTo>
                <a:lnTo>
                  <a:pt x="6157721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40473" y="9273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6279" y="945652"/>
            <a:ext cx="0" cy="325120"/>
          </a:xfrm>
          <a:custGeom>
            <a:avLst/>
            <a:gdLst/>
            <a:ahLst/>
            <a:cxnLst/>
            <a:rect l="l" t="t" r="r" b="b"/>
            <a:pathLst>
              <a:path h="325119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4087" y="945652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89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1039" y="1279408"/>
            <a:ext cx="3995420" cy="0"/>
          </a:xfrm>
          <a:custGeom>
            <a:avLst/>
            <a:gdLst/>
            <a:ahLst/>
            <a:cxnLst/>
            <a:rect l="l" t="t" r="r" b="b"/>
            <a:pathLst>
              <a:path w="3995420">
                <a:moveTo>
                  <a:pt x="0" y="0"/>
                </a:moveTo>
                <a:lnTo>
                  <a:pt x="3995165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3231" y="1279408"/>
            <a:ext cx="6145530" cy="0"/>
          </a:xfrm>
          <a:custGeom>
            <a:avLst/>
            <a:gdLst/>
            <a:ahLst/>
            <a:cxnLst/>
            <a:rect l="l" t="t" r="r" b="b"/>
            <a:pathLst>
              <a:path w="6145530">
                <a:moveTo>
                  <a:pt x="0" y="0"/>
                </a:moveTo>
                <a:lnTo>
                  <a:pt x="6145529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87442" y="899551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712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96205" y="1279408"/>
            <a:ext cx="2162810" cy="0"/>
          </a:xfrm>
          <a:custGeom>
            <a:avLst/>
            <a:gdLst/>
            <a:ahLst/>
            <a:cxnLst/>
            <a:rect l="l" t="t" r="r" b="b"/>
            <a:pathLst>
              <a:path w="2162809">
                <a:moveTo>
                  <a:pt x="0" y="0"/>
                </a:moveTo>
                <a:lnTo>
                  <a:pt x="2162555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9935" y="945652"/>
            <a:ext cx="0" cy="334010"/>
          </a:xfrm>
          <a:custGeom>
            <a:avLst/>
            <a:gdLst/>
            <a:ahLst/>
            <a:cxnLst/>
            <a:rect l="l" t="t" r="r" b="b"/>
            <a:pathLst>
              <a:path h="334009">
                <a:moveTo>
                  <a:pt x="0" y="0"/>
                </a:moveTo>
                <a:lnTo>
                  <a:pt x="0" y="33375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3521" y="945652"/>
            <a:ext cx="0" cy="325120"/>
          </a:xfrm>
          <a:custGeom>
            <a:avLst/>
            <a:gdLst/>
            <a:ahLst/>
            <a:cxnLst/>
            <a:rect l="l" t="t" r="r" b="b"/>
            <a:pathLst>
              <a:path h="325119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07390" y="1287303"/>
            <a:ext cx="609981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52-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sce</a:t>
            </a:r>
            <a:r>
              <a:rPr sz="1000" b="1" spc="-15" dirty="0">
                <a:latin typeface="Garamond"/>
                <a:cs typeface="Garamond"/>
              </a:rPr>
              <a:t>g</a:t>
            </a:r>
            <a:r>
              <a:rPr sz="1000" b="1" spc="-5" dirty="0">
                <a:latin typeface="Garamond"/>
                <a:cs typeface="Garamond"/>
              </a:rPr>
              <a:t>lier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l’atti</a:t>
            </a:r>
            <a:r>
              <a:rPr sz="1000" b="1" dirty="0">
                <a:latin typeface="Garamond"/>
                <a:cs typeface="Garamond"/>
              </a:rPr>
              <a:t>vi</a:t>
            </a:r>
            <a:r>
              <a:rPr sz="1000" b="1" spc="-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ampliar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l’offert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</a:t>
            </a:r>
            <a:r>
              <a:rPr sz="1000" b="1" dirty="0">
                <a:latin typeface="Garamond"/>
                <a:cs typeface="Garamond"/>
              </a:rPr>
              <a:t>rm</a:t>
            </a:r>
            <a:r>
              <a:rPr sz="1000" b="1" spc="-5" dirty="0">
                <a:latin typeface="Garamond"/>
                <a:cs typeface="Garamond"/>
              </a:rPr>
              <a:t>ati</a:t>
            </a:r>
            <a:r>
              <a:rPr sz="1000" b="1" dirty="0">
                <a:latin typeface="Garamond"/>
                <a:cs typeface="Garamond"/>
              </a:rPr>
              <a:t>va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</a:t>
            </a:r>
            <a:r>
              <a:rPr sz="1000" b="1" dirty="0">
                <a:latin typeface="Garamond"/>
                <a:cs typeface="Garamond"/>
              </a:rPr>
              <a:t>_</a:t>
            </a:r>
            <a:r>
              <a:rPr sz="1000" b="1" spc="-5" dirty="0">
                <a:latin typeface="Garamond"/>
                <a:cs typeface="Garamond"/>
              </a:rPr>
              <a:t>025f)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07390" y="4436723"/>
            <a:ext cx="504190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53-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spc="-5" dirty="0">
                <a:latin typeface="Garamond"/>
                <a:cs typeface="Garamond"/>
              </a:rPr>
              <a:t>efinir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l’articolazion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orari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(P_025g)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7390" y="7730887"/>
            <a:ext cx="594423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54-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oordinar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l’elaborazion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metod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didattic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(P_025h)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43414"/>
              </p:ext>
            </p:extLst>
          </p:nvPr>
        </p:nvGraphicFramePr>
        <p:xfrm>
          <a:off x="700404" y="1430411"/>
          <a:ext cx="6139432" cy="26826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233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233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233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651510" marR="300990" indent="-3429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class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/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interclasse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233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317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414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singol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insegnanti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414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49876"/>
              </p:ext>
            </p:extLst>
          </p:nvPr>
        </p:nvGraphicFramePr>
        <p:xfrm>
          <a:off x="700404" y="4580519"/>
          <a:ext cx="6139432" cy="2681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651510" marR="300990" indent="-3429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Consigl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class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/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interclasse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singol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insegnanti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6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700404" y="7873876"/>
          <a:ext cx="6139432" cy="18649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23825" indent="-76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7390" y="1585245"/>
            <a:ext cx="5631180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3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55-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evalenza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mo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process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decisiona</a:t>
            </a:r>
            <a:r>
              <a:rPr sz="1000" b="1" spc="-10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scegliere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gli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argoment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l’aggiornament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insegnant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(P_025i)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390" y="5165345"/>
            <a:ext cx="6146165" cy="1212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a)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9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Tempo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dedicato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dal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Dirigente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scolastico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alle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questioni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educative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riesc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care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educat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ve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ambito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internazionale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utile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individuare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diver</a:t>
            </a:r>
            <a:r>
              <a:rPr sz="1200" spc="-10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dirigenza.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</a:t>
            </a:r>
            <a:r>
              <a:rPr sz="1200" spc="-5" dirty="0">
                <a:latin typeface="Garamond"/>
                <a:cs typeface="Garamond"/>
              </a:rPr>
              <a:t>uale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dichiara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dedicare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settimanalmente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sviluppo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curricolo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D18]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390" y="6799722"/>
            <a:ext cx="532320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56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rcentual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tempo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dedicat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da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gente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scolastico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question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ed</a:t>
            </a:r>
            <a:r>
              <a:rPr sz="1000" b="1" spc="-1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cativ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(P_026)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719780"/>
              </p:ext>
            </p:extLst>
          </p:nvPr>
        </p:nvGraphicFramePr>
        <p:xfrm>
          <a:off x="700277" y="881326"/>
          <a:ext cx="6121144" cy="672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8114"/>
                <a:gridCol w="2153030"/>
              </a:tblGrid>
              <a:tr h="213359">
                <a:tc>
                  <a:txBody>
                    <a:bodyPr/>
                    <a:lstStyle/>
                    <a:p>
                      <a:pPr marL="1905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487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487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19050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487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Collegi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de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docenti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FFCC9A"/>
                      </a:solidFill>
                      <a:prstDash val="solid"/>
                    </a:lnR>
                    <a:lnT w="47487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marL="19050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414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FFCC9A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414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70366"/>
              </p:ext>
            </p:extLst>
          </p:nvPr>
        </p:nvGraphicFramePr>
        <p:xfrm>
          <a:off x="690498" y="1871609"/>
          <a:ext cx="6139432" cy="2540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7258"/>
                <a:gridCol w="2162174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13664" indent="-76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 proces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deci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6540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87,1%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6540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Consigl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interclasse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commiss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singo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7995">
                      <a:solidFill>
                        <a:srgbClr val="FFCC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79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7995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Collegi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de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docenti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47995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33166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9369">
                      <a:solidFill>
                        <a:srgbClr val="FFCC9A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668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singol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insegnanti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39369">
                      <a:solidFill>
                        <a:srgbClr val="FFCC9A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668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459006"/>
              </p:ext>
            </p:extLst>
          </p:nvPr>
        </p:nvGraphicFramePr>
        <p:xfrm>
          <a:off x="700404" y="6943481"/>
          <a:ext cx="6151243" cy="6937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409"/>
              </a:tblGrid>
              <a:tr h="361568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91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2225">
                <a:tc>
                  <a:txBody>
                    <a:bodyPr/>
                    <a:lstStyle/>
                    <a:p>
                      <a:pPr marL="37465" marR="49275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temp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scolasti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quest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oni edu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40,00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2434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100">
              <a:latin typeface="Times New Roman"/>
              <a:cs typeface="Times New Roman"/>
            </a:endParaRPr>
          </a:p>
          <a:p>
            <a:pPr marL="698500" marR="171450" indent="-229235">
              <a:lnSpc>
                <a:spcPts val="1570"/>
              </a:lnSpc>
            </a:pPr>
            <a:r>
              <a:rPr sz="1450" b="1" spc="-30" dirty="0">
                <a:latin typeface="Garamond"/>
                <a:cs typeface="Garamond"/>
              </a:rPr>
              <a:t>b)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Tempo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dedicato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dal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Dirigente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scolastico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compiti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amministrativi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coordinamento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personale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40"/>
              </a:spcBef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second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cont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dirty="0">
                <a:latin typeface="Garamond"/>
                <a:cs typeface="Garamond"/>
              </a:rPr>
              <a:t>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</a:t>
            </a:r>
            <a:r>
              <a:rPr sz="1200" dirty="0">
                <a:latin typeface="Garamond"/>
                <a:cs typeface="Garamond"/>
              </a:rPr>
              <a:t>u</a:t>
            </a:r>
            <a:r>
              <a:rPr sz="1200" spc="-10" dirty="0">
                <a:latin typeface="Garamond"/>
                <a:cs typeface="Garamond"/>
              </a:rPr>
              <a:t>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durante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ettimana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stima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impegnato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</a:t>
            </a:r>
            <a:r>
              <a:rPr sz="1200" spc="-5" dirty="0">
                <a:latin typeface="Garamond"/>
                <a:cs typeface="Garamond"/>
              </a:rPr>
              <a:t>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amministrative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coordinamento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valorizzazio</a:t>
            </a:r>
            <a:r>
              <a:rPr sz="1200" spc="-5" dirty="0">
                <a:latin typeface="Garamond"/>
                <a:cs typeface="Garamond"/>
              </a:rPr>
              <a:t>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10" dirty="0">
                <a:latin typeface="Garamond"/>
                <a:cs typeface="Garamond"/>
              </a:rPr>
              <a:t>nale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locale.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lettura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indicato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congiuntamente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precedente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consente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individuar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stili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dirigenz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(più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centrati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aspetti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organizzativi)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D18]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135890">
              <a:lnSpc>
                <a:spcPts val="1130"/>
              </a:lnSpc>
              <a:spcBef>
                <a:spcPts val="77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57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rcentual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tempo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dedicat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da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Dirigent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scolastico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</a:t>
            </a:r>
            <a:r>
              <a:rPr sz="1000" b="1" spc="-10" dirty="0">
                <a:latin typeface="Garamond"/>
                <a:cs typeface="Garamond"/>
              </a:rPr>
              <a:t>o</a:t>
            </a:r>
            <a:r>
              <a:rPr sz="1000" b="1" dirty="0">
                <a:latin typeface="Garamond"/>
                <a:cs typeface="Garamond"/>
              </a:rPr>
              <a:t>mpiti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spc="-10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min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strativi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</a:t>
            </a:r>
            <a:r>
              <a:rPr sz="1000" b="1" spc="-10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ordinamento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(P_027)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4065016"/>
            <a:ext cx="6147435" cy="3357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1450" b="1" spc="-35" dirty="0">
                <a:latin typeface="Garamond"/>
                <a:cs typeface="Garamond"/>
              </a:rPr>
              <a:t>c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 </a:t>
            </a:r>
            <a:r>
              <a:rPr sz="1450" b="1" spc="-9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Gestione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funzioni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strumentali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dirty="0">
                <a:latin typeface="Garamond"/>
                <a:cs typeface="Garamond"/>
              </a:rPr>
              <a:t>Fra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process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connessi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direzion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coo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dinament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normalment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gestione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strategi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personale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attenz</a:t>
            </a:r>
            <a:r>
              <a:rPr sz="1200" spc="-5" dirty="0">
                <a:latin typeface="Garamond"/>
                <a:cs typeface="Garamond"/>
              </a:rPr>
              <a:t>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responsabilità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sistema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tico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italiano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importanza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coprono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strumentali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Piano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dell’offerta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formativa.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MIUR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se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parametr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riferimento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dimensioni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stanzia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annualment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retr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bu</a:t>
            </a:r>
            <a:r>
              <a:rPr sz="1200" spc="-10" dirty="0">
                <a:latin typeface="Garamond"/>
                <a:cs typeface="Garamond"/>
              </a:rPr>
              <a:t>z</a:t>
            </a:r>
            <a:r>
              <a:rPr sz="1200" dirty="0">
                <a:latin typeface="Garamond"/>
                <a:cs typeface="Garamond"/>
              </a:rPr>
              <a:t>ione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tali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Rientra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nell’autonomi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Istituzion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gestione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trumental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deve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occupars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funzione,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ricopron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nonch</a:t>
            </a:r>
            <a:r>
              <a:rPr sz="1200" dirty="0">
                <a:latin typeface="Garamond"/>
                <a:cs typeface="Garamond"/>
              </a:rPr>
              <a:t>é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retribuzion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docente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D23]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Nell’indicatore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modalità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distribuz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risors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‘Concentrata’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5" dirty="0">
                <a:latin typeface="Garamond"/>
                <a:cs typeface="Garamond"/>
              </a:rPr>
              <a:t>oche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strumentali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percepiscono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importi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elevati.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adottato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deciso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riconoscer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figur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min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economici,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strategico.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‘Diffusa’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contrario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centi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ricopron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funzioni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strumentali,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percependo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impo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ti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inferiori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adottan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spc="-5" dirty="0">
                <a:latin typeface="Garamond"/>
                <a:cs typeface="Garamond"/>
              </a:rPr>
              <a:t>uesto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approcc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sembrano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ave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individ</a:t>
            </a:r>
            <a:r>
              <a:rPr sz="1200" spc="-20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univoco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ruol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responsabilità.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8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58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Modalità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distribuzion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risors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funzion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strumentali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</a:t>
            </a:r>
            <a:r>
              <a:rPr sz="1000" b="1" spc="-10" dirty="0">
                <a:latin typeface="Garamond"/>
                <a:cs typeface="Garamond"/>
              </a:rPr>
              <a:t>2</a:t>
            </a:r>
            <a:r>
              <a:rPr sz="1000" b="1" spc="-5" dirty="0">
                <a:latin typeface="Garamond"/>
                <a:cs typeface="Garamond"/>
              </a:rPr>
              <a:t>9</a:t>
            </a:r>
            <a:r>
              <a:rPr sz="1000" b="1" dirty="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9328" y="766127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327" y="7698489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91892" y="9035800"/>
            <a:ext cx="1348740" cy="146050"/>
          </a:xfrm>
          <a:custGeom>
            <a:avLst/>
            <a:gdLst/>
            <a:ahLst/>
            <a:cxnLst/>
            <a:rect l="l" t="t" r="r" b="b"/>
            <a:pathLst>
              <a:path w="1348740" h="146050">
                <a:moveTo>
                  <a:pt x="1348581" y="0"/>
                </a:moveTo>
                <a:lnTo>
                  <a:pt x="0" y="0"/>
                </a:lnTo>
                <a:lnTo>
                  <a:pt x="1347819" y="761"/>
                </a:lnTo>
                <a:lnTo>
                  <a:pt x="1347819" y="144779"/>
                </a:lnTo>
                <a:lnTo>
                  <a:pt x="1348581" y="145541"/>
                </a:lnTo>
                <a:lnTo>
                  <a:pt x="1348581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91733" y="9036562"/>
            <a:ext cx="1348105" cy="144145"/>
          </a:xfrm>
          <a:custGeom>
            <a:avLst/>
            <a:gdLst/>
            <a:ahLst/>
            <a:cxnLst/>
            <a:rect l="l" t="t" r="r" b="b"/>
            <a:pathLst>
              <a:path w="1348104" h="144145">
                <a:moveTo>
                  <a:pt x="0" y="144017"/>
                </a:moveTo>
                <a:lnTo>
                  <a:pt x="1347977" y="144017"/>
                </a:lnTo>
                <a:lnTo>
                  <a:pt x="1347977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5714" y="9036562"/>
            <a:ext cx="0" cy="182245"/>
          </a:xfrm>
          <a:custGeom>
            <a:avLst/>
            <a:gdLst/>
            <a:ahLst/>
            <a:cxnLst/>
            <a:rect l="l" t="t" r="r" b="b"/>
            <a:pathLst>
              <a:path h="182245">
                <a:moveTo>
                  <a:pt x="0" y="0"/>
                </a:moveTo>
                <a:lnTo>
                  <a:pt x="0" y="18211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41514"/>
              </p:ext>
            </p:extLst>
          </p:nvPr>
        </p:nvGraphicFramePr>
        <p:xfrm>
          <a:off x="700404" y="2873639"/>
          <a:ext cx="6142099" cy="693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77265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91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1469">
                <a:tc>
                  <a:txBody>
                    <a:bodyPr/>
                    <a:lstStyle/>
                    <a:p>
                      <a:pPr marL="37465" marR="70231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temp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scolasti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mpiti amministrati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60,00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594255"/>
              </p:ext>
            </p:extLst>
          </p:nvPr>
        </p:nvGraphicFramePr>
        <p:xfrm>
          <a:off x="700404" y="7413635"/>
          <a:ext cx="6139431" cy="17857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57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Diffusa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Intermed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entrata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21907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Diffusa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7435" cy="2434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d)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Fondo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d'Istituto</a:t>
            </a:r>
            <a:endParaRPr sz="1450">
              <a:latin typeface="Garamond"/>
              <a:cs typeface="Garamond"/>
            </a:endParaRPr>
          </a:p>
          <a:p>
            <a:pPr marL="12700" marR="8255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pongon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ist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tuto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(FIS)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retribuir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aggiuntivo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interno.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suddividere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golate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contrattazione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istituto.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vengono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FIS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destinat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docenti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usufruiscono.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</a:t>
            </a:r>
            <a:r>
              <a:rPr sz="1200" spc="-1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mprende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meglio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misura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differenziazione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retribu</a:t>
            </a:r>
            <a:r>
              <a:rPr sz="1200" dirty="0">
                <a:latin typeface="Garamond"/>
                <a:cs typeface="Garamond"/>
              </a:rPr>
              <a:t>zioni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aggiuntive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rilevato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inoltre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ricevon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500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euro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FIS;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pu</a:t>
            </a:r>
            <a:r>
              <a:rPr sz="1200" dirty="0">
                <a:latin typeface="Garamond"/>
                <a:cs typeface="Garamond"/>
              </a:rPr>
              <a:t>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letto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pr</a:t>
            </a:r>
            <a:r>
              <a:rPr sz="1200" i="1" spc="5" dirty="0">
                <a:latin typeface="Garamond"/>
                <a:cs typeface="Garamond"/>
              </a:rPr>
              <a:t>o</a:t>
            </a:r>
            <a:r>
              <a:rPr sz="1200" i="1" dirty="0">
                <a:latin typeface="Garamond"/>
                <a:cs typeface="Garamond"/>
              </a:rPr>
              <a:t>xy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pee</a:t>
            </a:r>
            <a:r>
              <a:rPr sz="1200" i="1" spc="-5" dirty="0">
                <a:latin typeface="Garamond"/>
                <a:cs typeface="Garamond"/>
              </a:rPr>
              <a:t>r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p</a:t>
            </a:r>
            <a:r>
              <a:rPr sz="1200" i="1" spc="-5" dirty="0">
                <a:latin typeface="Garamond"/>
                <a:cs typeface="Garamond"/>
              </a:rPr>
              <a:t>ressure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(competizion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positiv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docent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ATA)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D24 D25 D26]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59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Gestion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Fond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d'Istit</a:t>
            </a:r>
            <a:r>
              <a:rPr sz="1000" b="1" spc="-1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docent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(P_030)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4824232"/>
            <a:ext cx="6075426" cy="9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90" y="5062041"/>
            <a:ext cx="6147435" cy="1123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Quest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</a:t>
            </a:r>
            <a:r>
              <a:rPr sz="1200" spc="-5" dirty="0">
                <a:latin typeface="Garamond"/>
                <a:cs typeface="Garamond"/>
              </a:rPr>
              <a:t>ond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analoga</a:t>
            </a:r>
            <a:r>
              <a:rPr sz="120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precede</a:t>
            </a:r>
            <a:r>
              <a:rPr sz="1200" spc="-5" dirty="0">
                <a:latin typeface="Garamond"/>
                <a:cs typeface="Garamond"/>
              </a:rPr>
              <a:t>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FIS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destinata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completamento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destinat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docenti)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</a:t>
            </a:r>
            <a:r>
              <a:rPr sz="1200" dirty="0">
                <a:latin typeface="Garamond"/>
                <a:cs typeface="Garamond"/>
              </a:rPr>
              <a:t>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usufruisce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Fondo,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non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15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é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ricev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500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euro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annu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Fondo.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D24 D25 D26]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60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Gestion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Fond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d'Istitut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(</a:t>
            </a:r>
            <a:r>
              <a:rPr sz="1000" b="1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_031)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441331"/>
              </p:ext>
            </p:extLst>
          </p:nvPr>
        </p:nvGraphicFramePr>
        <p:xfrm>
          <a:off x="700404" y="2873639"/>
          <a:ext cx="6151243" cy="1819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8396"/>
                <a:gridCol w="1081658"/>
                <a:gridCol w="1131189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89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 marL="37465" marR="7493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FIS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79,56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58317">
                <a:tc rowSpan="3">
                  <a:txBody>
                    <a:bodyPr/>
                    <a:lstStyle/>
                    <a:p>
                      <a:pPr marL="37465" marR="34798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usufruis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FIS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52,83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11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81279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49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81279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3590">
                <a:tc rowSpan="2">
                  <a:txBody>
                    <a:bodyPr/>
                    <a:lstStyle/>
                    <a:p>
                      <a:pPr marL="37465" marR="39370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 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(ris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usufruis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46,43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1579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536812"/>
              </p:ext>
            </p:extLst>
          </p:nvPr>
        </p:nvGraphicFramePr>
        <p:xfrm>
          <a:off x="700404" y="6176147"/>
          <a:ext cx="6151243" cy="18193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8396"/>
                <a:gridCol w="1081658"/>
                <a:gridCol w="1131189"/>
              </a:tblGrid>
              <a:tr h="361568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71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6897">
                <a:tc>
                  <a:txBody>
                    <a:bodyPr/>
                    <a:lstStyle/>
                    <a:p>
                      <a:pPr marL="37465" marR="6286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FIS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 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26,8%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20,44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58317">
                <a:tc rowSpan="3">
                  <a:txBody>
                    <a:bodyPr/>
                    <a:lstStyle/>
                    <a:p>
                      <a:pPr marL="37465" marR="18351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usufruis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FIS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88,89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12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8255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48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82550">
                      <a:solidFill>
                        <a:srgbClr val="FFCC9A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3971">
                <a:tc rowSpan="2">
                  <a:txBody>
                    <a:bodyPr/>
                    <a:lstStyle/>
                    <a:p>
                      <a:pPr marL="37465" marR="109220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Istitut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perce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perc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€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(ris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usufr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isce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FI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25,00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1576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2099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5" dirty="0">
                <a:latin typeface="Garamond"/>
                <a:cs typeface="Garamond"/>
              </a:rPr>
              <a:t>e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7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Gestione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confl</a:t>
            </a:r>
            <a:r>
              <a:rPr sz="1450" b="1" spc="-30" dirty="0">
                <a:latin typeface="Garamond"/>
                <a:cs typeface="Garamond"/>
              </a:rPr>
              <a:t>i</a:t>
            </a:r>
            <a:r>
              <a:rPr sz="1450" b="1" spc="-20" dirty="0">
                <a:latin typeface="Garamond"/>
                <a:cs typeface="Garamond"/>
              </a:rPr>
              <a:t>tti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con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gli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studenti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ct val="92800"/>
              </a:lnSpc>
              <a:spcBef>
                <a:spcPts val="1145"/>
              </a:spcBef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vengono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gestiti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confl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tti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pu</a:t>
            </a:r>
            <a:r>
              <a:rPr sz="1200" dirty="0">
                <a:latin typeface="Garamond"/>
                <a:cs typeface="Garamond"/>
              </a:rPr>
              <a:t>ò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clima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misur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conflitti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sospensioni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(l’a.s.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2011-12)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giorni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sospensione.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Entramb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permetter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comparaz</a:t>
            </a:r>
            <a:r>
              <a:rPr sz="1200" spc="-5" dirty="0">
                <a:latin typeface="Garamond"/>
                <a:cs typeface="Garamond"/>
              </a:rPr>
              <a:t>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</a:t>
            </a:r>
            <a:r>
              <a:rPr sz="1200" spc="-5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rosit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molt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D38]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  <a:spcBef>
                <a:spcPts val="98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61-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stione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co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flitt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gli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(P_038)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3929195"/>
            <a:ext cx="42176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62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Gestion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conflitt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</a:t>
            </a:r>
            <a:r>
              <a:rPr sz="1000" b="1" spc="-15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(P_038)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87908"/>
              </p:ext>
            </p:extLst>
          </p:nvPr>
        </p:nvGraphicFramePr>
        <p:xfrm>
          <a:off x="700404" y="2539121"/>
          <a:ext cx="6151243" cy="1085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409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75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 marL="37465" marR="11176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onflitt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00 studenti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44342">
                <a:tc rowSpan="2">
                  <a:txBody>
                    <a:bodyPr/>
                    <a:lstStyle/>
                    <a:p>
                      <a:pPr marL="37465" marR="6032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onflitt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nsi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 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1061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30843"/>
              </p:ext>
            </p:extLst>
          </p:nvPr>
        </p:nvGraphicFramePr>
        <p:xfrm>
          <a:off x="700404" y="4073027"/>
          <a:ext cx="6151243" cy="1085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409"/>
              </a:tblGrid>
              <a:tr h="361568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67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26897">
                <a:tc>
                  <a:txBody>
                    <a:bodyPr/>
                    <a:lstStyle/>
                    <a:p>
                      <a:pPr marL="37465" marR="11176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onflitt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1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00 studenti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1,53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44469">
                <a:tc rowSpan="2">
                  <a:txBody>
                    <a:bodyPr/>
                    <a:lstStyle/>
                    <a:p>
                      <a:pPr marL="37465" marR="6032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onflitt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nsi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 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1052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7435" cy="2118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f)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16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Collaborazione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tra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15" dirty="0">
                <a:latin typeface="Garamond"/>
                <a:cs typeface="Garamond"/>
              </a:rPr>
              <a:t>i</a:t>
            </a:r>
            <a:r>
              <a:rPr sz="1450" b="1" spc="-30" dirty="0">
                <a:latin typeface="Garamond"/>
                <a:cs typeface="Garamond"/>
              </a:rPr>
              <a:t>nsegnanti</a:t>
            </a:r>
            <a:endParaRPr sz="145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rilevar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collaboraz</a:t>
            </a:r>
            <a:r>
              <a:rPr sz="1200" spc="-5" dirty="0">
                <a:latin typeface="Garamond"/>
                <a:cs typeface="Garamond"/>
              </a:rPr>
              <a:t>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serie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indicatori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riguardan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partecipazi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lavor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rmalizzat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u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determinat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rilevanti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tipolo</a:t>
            </a:r>
            <a:r>
              <a:rPr sz="1200" spc="-10" dirty="0">
                <a:latin typeface="Garamond"/>
                <a:cs typeface="Garamond"/>
              </a:rPr>
              <a:t>gi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centuale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formalizzato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lavor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argomenti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D35]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63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Tipologia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argoment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gruppi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lavor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(P_045)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5646430"/>
            <a:ext cx="6075426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8" y="5918530"/>
            <a:ext cx="6145530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formalizzati.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D35]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64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Varietà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ar</a:t>
            </a:r>
            <a:r>
              <a:rPr sz="1000" b="1" dirty="0">
                <a:latin typeface="Garamond"/>
                <a:cs typeface="Garamond"/>
              </a:rPr>
              <a:t>go</a:t>
            </a:r>
            <a:r>
              <a:rPr sz="1000" b="1" spc="-5" dirty="0">
                <a:latin typeface="Garamond"/>
                <a:cs typeface="Garamond"/>
              </a:rPr>
              <a:t>ment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q</a:t>
            </a:r>
            <a:r>
              <a:rPr sz="1000" b="1" spc="-5" dirty="0">
                <a:latin typeface="Garamond"/>
                <a:cs typeface="Garamond"/>
              </a:rPr>
              <a:t>ual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è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stato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</a:t>
            </a:r>
            <a:r>
              <a:rPr sz="1000" b="1" spc="-10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vat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u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gruppo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lavor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(P_044)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9328" y="700087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327" y="7037842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40093" y="8162290"/>
            <a:ext cx="0" cy="143510"/>
          </a:xfrm>
          <a:custGeom>
            <a:avLst/>
            <a:gdLst/>
            <a:ahLst/>
            <a:cxnLst/>
            <a:rect l="l" t="t" r="r" b="b"/>
            <a:pathLst>
              <a:path h="143509">
                <a:moveTo>
                  <a:pt x="0" y="0"/>
                </a:moveTo>
                <a:lnTo>
                  <a:pt x="0" y="143510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089" y="8865871"/>
            <a:ext cx="6075426" cy="99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5"/>
              </a:rPr>
              <a:t> </a:t>
            </a:r>
            <a:r>
              <a:rPr spc="20" dirty="0">
                <a:hlinkClick r:id="rId5"/>
              </a:rPr>
              <a:t>h</a:t>
            </a:r>
            <a:r>
              <a:rPr spc="50" dirty="0">
                <a:hlinkClick r:id="rId5"/>
              </a:rPr>
              <a:t>t</a:t>
            </a:r>
            <a:r>
              <a:rPr spc="45" dirty="0">
                <a:hlinkClick r:id="rId5"/>
              </a:rPr>
              <a:t>t</a:t>
            </a:r>
            <a:r>
              <a:rPr spc="20" dirty="0">
                <a:hlinkClick r:id="rId5"/>
              </a:rPr>
              <a:t>p</a:t>
            </a:r>
            <a:r>
              <a:rPr spc="65" dirty="0">
                <a:hlinkClick r:id="rId5"/>
              </a:rPr>
              <a:t>:</a:t>
            </a:r>
            <a:r>
              <a:rPr spc="90" dirty="0">
                <a:hlinkClick r:id="rId5"/>
              </a:rPr>
              <a:t>/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45" dirty="0">
                <a:hlinkClick r:id="rId5"/>
              </a:rPr>
              <a:t>www</a:t>
            </a:r>
            <a:r>
              <a:rPr spc="25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25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spc="30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45" dirty="0">
                <a:hlinkClick r:id="rId5"/>
              </a:rPr>
              <a:t>t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5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35" dirty="0">
                <a:hlinkClick r:id="rId5"/>
              </a:rPr>
              <a:t>r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5"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dirty="0">
                <a:hlinkClick r:id="rId5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5" dirty="0">
                <a:hlinkClick r:id="rId6"/>
              </a:rPr>
              <a:t>l</a:t>
            </a:r>
            <a:r>
              <a:rPr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spc="-45" dirty="0">
                <a:hlinkClick r:id="rId6"/>
              </a:rPr>
              <a:t>@</a:t>
            </a:r>
            <a:r>
              <a:rPr spc="10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10" dirty="0">
                <a:hlinkClick r:id="rId6"/>
              </a:rPr>
              <a:t>i</a:t>
            </a:r>
            <a:r>
              <a:rPr spc="25" dirty="0">
                <a:hlinkClick r:id="rId6"/>
              </a:rPr>
              <a:t>.</a:t>
            </a:r>
            <a:r>
              <a:rPr spc="10" dirty="0">
                <a:hlinkClick r:id="rId6"/>
              </a:rPr>
              <a:t>i</a:t>
            </a:r>
            <a:r>
              <a:rPr dirty="0">
                <a:hlinkClick r:id="rId6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668636"/>
              </p:ext>
            </p:extLst>
          </p:nvPr>
        </p:nvGraphicFramePr>
        <p:xfrm>
          <a:off x="700404" y="2558488"/>
          <a:ext cx="6139431" cy="2623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838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Criter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Curric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verti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etenz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ingres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scita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Accog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Orientam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Racco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il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territorio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formativa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discipl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088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multidisc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20811"/>
              </p:ext>
            </p:extLst>
          </p:nvPr>
        </p:nvGraphicFramePr>
        <p:xfrm>
          <a:off x="700404" y="6752981"/>
          <a:ext cx="6139431" cy="1677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lavo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argom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4 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argo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di 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85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3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739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20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39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Bassa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7399">
                      <a:solidFill>
                        <a:srgbClr val="FFCC9A"/>
                      </a:solidFill>
                      <a:prstDash val="solid"/>
                    </a:lnT>
                    <a:lnB w="254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61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39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540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165" cy="1288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terzo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prend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</a:t>
            </a:r>
            <a:r>
              <a:rPr sz="1200" spc="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lavoro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D35]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65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insegnant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gruppi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Garamond"/>
                <a:cs typeface="Garamond"/>
              </a:rPr>
              <a:t>vor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_043)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5795519"/>
            <a:ext cx="6146165" cy="2014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>
              <a:lnSpc>
                <a:spcPct val="100000"/>
              </a:lnSpc>
            </a:pPr>
            <a:r>
              <a:rPr sz="1450" b="1" spc="-40" dirty="0">
                <a:latin typeface="Garamond"/>
                <a:cs typeface="Garamond"/>
              </a:rPr>
              <a:t>g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18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Formazione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aggiornamento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personale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docente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intraprender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iniziativ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5" dirty="0">
                <a:latin typeface="Garamond"/>
                <a:cs typeface="Garamond"/>
              </a:rPr>
              <a:t>ormazion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aggiornament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docente,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finanziandole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risors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proprie.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esaminare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capacità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propost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formative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5" dirty="0">
                <a:latin typeface="Garamond"/>
                <a:cs typeface="Garamond"/>
              </a:rPr>
              <a:t>ocent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indicatori,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svolti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</a:t>
            </a:r>
            <a:r>
              <a:rPr sz="1200" spc="-10" dirty="0">
                <a:latin typeface="Garamond"/>
                <a:cs typeface="Garamond"/>
              </a:rPr>
              <a:t>astico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2011-12.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</a:t>
            </a:r>
            <a:r>
              <a:rPr sz="1200" dirty="0">
                <a:latin typeface="Garamond"/>
                <a:cs typeface="Garamond"/>
              </a:rPr>
              <a:t>idera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</a:t>
            </a:r>
            <a:r>
              <a:rPr sz="1200" spc="-5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all’indagin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</a:t>
            </a:r>
            <a:r>
              <a:rPr sz="1200" i="1" spc="-5" dirty="0">
                <a:latin typeface="Garamond"/>
                <a:cs typeface="Garamond"/>
              </a:rPr>
              <a:t>Am</a:t>
            </a:r>
            <a:r>
              <a:rPr sz="1200" i="1" dirty="0">
                <a:latin typeface="Garamond"/>
                <a:cs typeface="Garamond"/>
              </a:rPr>
              <a:t>pi</a:t>
            </a:r>
            <a:r>
              <a:rPr sz="1200" i="1" spc="-5" dirty="0">
                <a:latin typeface="Garamond"/>
                <a:cs typeface="Garamond"/>
              </a:rPr>
              <a:t>ezza</a:t>
            </a:r>
            <a:r>
              <a:rPr sz="1200" i="1" spc="12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d</a:t>
            </a:r>
            <a:r>
              <a:rPr sz="1200" i="1" spc="-10" dirty="0">
                <a:latin typeface="Garamond"/>
                <a:cs typeface="Garamond"/>
              </a:rPr>
              <a:t>e</a:t>
            </a:r>
            <a:r>
              <a:rPr sz="1200" i="1" spc="-5" dirty="0">
                <a:latin typeface="Garamond"/>
                <a:cs typeface="Garamond"/>
              </a:rPr>
              <a:t>ll’offerta</a:t>
            </a:r>
            <a:r>
              <a:rPr sz="1200" i="1" spc="1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</a:t>
            </a:r>
            <a:r>
              <a:rPr sz="1200" i="1" dirty="0">
                <a:latin typeface="Garamond"/>
                <a:cs typeface="Garamond"/>
              </a:rPr>
              <a:t>i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formazione</a:t>
            </a:r>
            <a:r>
              <a:rPr sz="1200" i="1" spc="1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pe</a:t>
            </a:r>
            <a:r>
              <a:rPr sz="1200" i="1" dirty="0">
                <a:latin typeface="Garamond"/>
                <a:cs typeface="Garamond"/>
              </a:rPr>
              <a:t>r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i</a:t>
            </a:r>
            <a:r>
              <a:rPr sz="1200" i="1" spc="-5" dirty="0">
                <a:latin typeface="Garamond"/>
                <a:cs typeface="Garamond"/>
              </a:rPr>
              <a:t>l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p</a:t>
            </a:r>
            <a:r>
              <a:rPr sz="1200" i="1" spc="-10" dirty="0">
                <a:latin typeface="Garamond"/>
                <a:cs typeface="Garamond"/>
              </a:rPr>
              <a:t>ers</a:t>
            </a:r>
            <a:r>
              <a:rPr sz="1200" i="1" dirty="0">
                <a:latin typeface="Garamond"/>
                <a:cs typeface="Garamond"/>
              </a:rPr>
              <a:t>on</a:t>
            </a:r>
            <a:r>
              <a:rPr sz="1200" i="1" spc="-10" dirty="0">
                <a:latin typeface="Garamond"/>
                <a:cs typeface="Garamond"/>
              </a:rPr>
              <a:t>al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docen</a:t>
            </a:r>
            <a:r>
              <a:rPr sz="1200" i="1" spc="5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del</a:t>
            </a:r>
            <a:r>
              <a:rPr sz="1200" i="1" dirty="0">
                <a:latin typeface="Garamond"/>
                <a:cs typeface="Garamond"/>
              </a:rPr>
              <a:t>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spc="-1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D37]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66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Ampiezz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dell'offert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docent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(P_048)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0089" y="9232393"/>
            <a:ext cx="6075426" cy="99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871052"/>
              </p:ext>
            </p:extLst>
          </p:nvPr>
        </p:nvGraphicFramePr>
        <p:xfrm>
          <a:off x="700404" y="1727591"/>
          <a:ext cx="6139430" cy="3545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1706"/>
                <a:gridCol w="700658"/>
                <a:gridCol w="832865"/>
                <a:gridCol w="854201"/>
              </a:tblGrid>
              <a:tr h="470915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marR="130175" indent="-3746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330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3048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partec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3374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Criter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(60,7%)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306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5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Curric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verti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560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(61,3%)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2137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etenz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ingres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scita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516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(56,5%)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Accog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706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(77,2%)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Orientam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717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(78,4%)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2137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Racco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il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territorio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(70,6%)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3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formativa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856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(93,7%)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discipl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(35,6%)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5051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multidisc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(37,7%)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24864"/>
              </p:ext>
            </p:extLst>
          </p:nvPr>
        </p:nvGraphicFramePr>
        <p:xfrm>
          <a:off x="700404" y="7799963"/>
          <a:ext cx="6151623" cy="8911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612266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51435" marR="45720" indent="44450" algn="just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(64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nno 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formazion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70,1%)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Ampiez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zio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2,29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901520"/>
            <a:ext cx="4055745" cy="349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esamina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tipologie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realizzati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D37]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9416" y="901520"/>
            <a:ext cx="31496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Garamond"/>
                <a:cs typeface="Garamond"/>
              </a:rPr>
              <a:t>sono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9472" y="901520"/>
            <a:ext cx="75946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riconducibili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36715" y="901520"/>
            <a:ext cx="8166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389" y="1528931"/>
            <a:ext cx="34321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67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Tipologia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arg</a:t>
            </a:r>
            <a:r>
              <a:rPr sz="1000" b="1" spc="-10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ment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(P_050)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0089" y="5408686"/>
            <a:ext cx="6075426" cy="929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388" y="5646496"/>
            <a:ext cx="6146800" cy="1151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terzo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esp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15" dirty="0">
                <a:latin typeface="Garamond"/>
                <a:cs typeface="Garamond"/>
              </a:rPr>
              <a:t>im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sintetica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caso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100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svolto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du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2</a:t>
            </a:r>
            <a:r>
              <a:rPr sz="1200" spc="-10" dirty="0">
                <a:latin typeface="Garamond"/>
                <a:cs typeface="Garamond"/>
              </a:rPr>
              <a:t>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sarà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15%.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%.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D37]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68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rcentual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medi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segnanti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coinvolt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aggiornament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attivat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(</a:t>
            </a:r>
            <a:r>
              <a:rPr sz="1000" b="1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_04</a:t>
            </a:r>
            <a:r>
              <a:rPr sz="1000" b="1" spc="-10" dirty="0">
                <a:latin typeface="Garamond"/>
                <a:cs typeface="Garamond"/>
              </a:rPr>
              <a:t>7</a:t>
            </a:r>
            <a:r>
              <a:rPr sz="1000" b="1" dirty="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0089" y="8132826"/>
            <a:ext cx="6075426" cy="960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5"/>
              </a:rPr>
              <a:t> </a:t>
            </a:r>
            <a:r>
              <a:rPr spc="20" dirty="0">
                <a:hlinkClick r:id="rId5"/>
              </a:rPr>
              <a:t>h</a:t>
            </a:r>
            <a:r>
              <a:rPr spc="50" dirty="0">
                <a:hlinkClick r:id="rId5"/>
              </a:rPr>
              <a:t>t</a:t>
            </a:r>
            <a:r>
              <a:rPr spc="45" dirty="0">
                <a:hlinkClick r:id="rId5"/>
              </a:rPr>
              <a:t>t</a:t>
            </a:r>
            <a:r>
              <a:rPr spc="20" dirty="0">
                <a:hlinkClick r:id="rId5"/>
              </a:rPr>
              <a:t>p</a:t>
            </a:r>
            <a:r>
              <a:rPr spc="65" dirty="0">
                <a:hlinkClick r:id="rId5"/>
              </a:rPr>
              <a:t>:</a:t>
            </a:r>
            <a:r>
              <a:rPr spc="90" dirty="0">
                <a:hlinkClick r:id="rId5"/>
              </a:rPr>
              <a:t>/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45" dirty="0">
                <a:hlinkClick r:id="rId5"/>
              </a:rPr>
              <a:t>www</a:t>
            </a:r>
            <a:r>
              <a:rPr spc="25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25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spc="30" dirty="0">
                <a:hlinkClick r:id="rId5"/>
              </a:rPr>
              <a:t>.</a:t>
            </a:r>
            <a:r>
              <a:rPr spc="5" dirty="0">
                <a:hlinkClick r:id="rId5"/>
              </a:rPr>
              <a:t>i</a:t>
            </a:r>
            <a:r>
              <a:rPr spc="45" dirty="0">
                <a:hlinkClick r:id="rId5"/>
              </a:rPr>
              <a:t>t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5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20" dirty="0">
                <a:hlinkClick r:id="rId5"/>
              </a:rPr>
              <a:t> </a:t>
            </a:r>
            <a:r>
              <a:rPr spc="35" dirty="0">
                <a:hlinkClick r:id="rId5"/>
              </a:rPr>
              <a:t>r</a:t>
            </a:r>
            <a:r>
              <a:rPr spc="5" dirty="0">
                <a:hlinkClick r:id="rId5"/>
              </a:rPr>
              <a:t>i</a:t>
            </a:r>
            <a:r>
              <a:rPr dirty="0">
                <a:hlinkClick r:id="rId5"/>
              </a:rPr>
              <a:t>/</a:t>
            </a:r>
            <a:r>
              <a:rPr spc="-114" dirty="0">
                <a:hlinkClick r:id="rId5"/>
              </a:rPr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5"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dirty="0">
                <a:hlinkClick r:id="rId5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6"/>
              </a:rPr>
              <a:t>v</a:t>
            </a:r>
            <a:r>
              <a:rPr dirty="0">
                <a:hlinkClick r:id="rId6"/>
              </a:rPr>
              <a:t>a</a:t>
            </a:r>
            <a:r>
              <a:rPr spc="5" dirty="0">
                <a:hlinkClick r:id="rId6"/>
              </a:rPr>
              <a:t>l</a:t>
            </a:r>
            <a:r>
              <a:rPr dirty="0">
                <a:hlinkClick r:id="rId6"/>
              </a:rPr>
              <a:t>e</a:t>
            </a:r>
            <a:r>
              <a:rPr spc="-25" dirty="0">
                <a:hlinkClick r:id="rId6"/>
              </a:rPr>
              <a:t>s</a:t>
            </a:r>
            <a:r>
              <a:rPr spc="-45" dirty="0">
                <a:hlinkClick r:id="rId6"/>
              </a:rPr>
              <a:t>@</a:t>
            </a:r>
            <a:r>
              <a:rPr spc="10" dirty="0">
                <a:hlinkClick r:id="rId6"/>
              </a:rPr>
              <a:t>i</a:t>
            </a:r>
            <a:r>
              <a:rPr spc="20" dirty="0">
                <a:hlinkClick r:id="rId6"/>
              </a:rPr>
              <a:t>n</a:t>
            </a:r>
            <a:r>
              <a:rPr spc="15" dirty="0">
                <a:hlinkClick r:id="rId6"/>
              </a:rPr>
              <a:t>v</a:t>
            </a:r>
            <a:r>
              <a:rPr spc="-5" dirty="0">
                <a:hlinkClick r:id="rId6"/>
              </a:rPr>
              <a:t>a</a:t>
            </a:r>
            <a:r>
              <a:rPr spc="10" dirty="0">
                <a:hlinkClick r:id="rId6"/>
              </a:rPr>
              <a:t>l</a:t>
            </a:r>
            <a:r>
              <a:rPr spc="-25" dirty="0">
                <a:hlinkClick r:id="rId6"/>
              </a:rPr>
              <a:t>s</a:t>
            </a:r>
            <a:r>
              <a:rPr spc="10" dirty="0">
                <a:hlinkClick r:id="rId6"/>
              </a:rPr>
              <a:t>i</a:t>
            </a:r>
            <a:r>
              <a:rPr spc="25" dirty="0">
                <a:hlinkClick r:id="rId6"/>
              </a:rPr>
              <a:t>.</a:t>
            </a:r>
            <a:r>
              <a:rPr spc="10" dirty="0">
                <a:hlinkClick r:id="rId6"/>
              </a:rPr>
              <a:t>i</a:t>
            </a:r>
            <a:r>
              <a:rPr dirty="0">
                <a:hlinkClick r:id="rId6"/>
              </a:rPr>
              <a:t>t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3244"/>
              </p:ext>
            </p:extLst>
          </p:nvPr>
        </p:nvGraphicFramePr>
        <p:xfrm>
          <a:off x="700404" y="1673044"/>
          <a:ext cx="6139431" cy="2900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734567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00330" marR="93345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formazi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argom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64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etti 70,1%)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838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Curric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e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ipl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multidisc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Metod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5185">
                <a:tc>
                  <a:txBody>
                    <a:bodyPr/>
                    <a:lstStyle/>
                    <a:p>
                      <a:pPr marL="37465" marR="61023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certificazi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e, 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ecnolog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rmatich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e 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icaz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normativi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Inclus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Inclus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088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Orientam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065647"/>
              </p:ext>
            </p:extLst>
          </p:nvPr>
        </p:nvGraphicFramePr>
        <p:xfrm>
          <a:off x="700404" y="6788032"/>
          <a:ext cx="6151623" cy="944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612266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51435" marR="45720" indent="44450" algn="just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(64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nno 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formazion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70,1%)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2225">
                <a:tc>
                  <a:txBody>
                    <a:bodyPr/>
                    <a:lstStyle/>
                    <a:p>
                      <a:pPr marL="37465" marR="46100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o aggiornamento attivati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53,46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7435" cy="1635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esaminata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sosten</a:t>
            </a:r>
            <a:r>
              <a:rPr sz="1200" spc="-5" dirty="0">
                <a:latin typeface="Garamond"/>
                <a:cs typeface="Garamond"/>
              </a:rPr>
              <a:t>uta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dalla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aggiornament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sostenute.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</a:t>
            </a:r>
            <a:r>
              <a:rPr sz="1200" dirty="0">
                <a:latin typeface="Garamond"/>
                <a:cs typeface="Garamond"/>
              </a:rPr>
              <a:t>lc</a:t>
            </a:r>
            <a:r>
              <a:rPr sz="1200" spc="-5" dirty="0">
                <a:latin typeface="Garamond"/>
                <a:cs typeface="Garamond"/>
              </a:rPr>
              <a:t>olat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suddividendo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complessive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</a:t>
            </a:r>
            <a:r>
              <a:rPr sz="1200" spc="-20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la,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effettivamente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corsi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</a:t>
            </a:r>
            <a:r>
              <a:rPr sz="1200" spc="-1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azione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D37]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1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69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es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medi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insegnant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u</a:t>
            </a:r>
            <a:r>
              <a:rPr sz="1000" b="1" dirty="0">
                <a:latin typeface="Garamond"/>
                <a:cs typeface="Garamond"/>
              </a:rPr>
              <a:t>ro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(P_052)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3536451"/>
            <a:ext cx="6075426" cy="100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90" y="3810074"/>
            <a:ext cx="6147435" cy="1350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L’ultimo</a:t>
            </a:r>
            <a:r>
              <a:rPr sz="1200" spc="-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relat</a:t>
            </a:r>
            <a:r>
              <a:rPr sz="1200" spc="0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vo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docent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spc="5" dirty="0">
                <a:latin typeface="Garamond"/>
                <a:cs typeface="Garamond"/>
              </a:rPr>
              <a:t>u</a:t>
            </a:r>
            <a:r>
              <a:rPr sz="1200" spc="-5" dirty="0">
                <a:latin typeface="Garamond"/>
                <a:cs typeface="Garamond"/>
              </a:rPr>
              <a:t>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potenzial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calcolato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considerando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</a:t>
            </a:r>
            <a:r>
              <a:rPr sz="1200" dirty="0">
                <a:latin typeface="Garamond"/>
                <a:cs typeface="Garamond"/>
              </a:rPr>
              <a:t>dio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suddividendolo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partecipato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alla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D37]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11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70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Numer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medi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or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insegnant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</a:t>
            </a:r>
            <a:r>
              <a:rPr sz="1000" b="1" spc="-10" dirty="0">
                <a:latin typeface="Garamond"/>
                <a:cs typeface="Garamond"/>
              </a:rPr>
              <a:t>4</a:t>
            </a:r>
            <a:r>
              <a:rPr sz="1000" b="1" spc="-5" dirty="0">
                <a:latin typeface="Garamond"/>
                <a:cs typeface="Garamond"/>
              </a:rPr>
              <a:t>9</a:t>
            </a:r>
            <a:r>
              <a:rPr sz="1000" b="1" dirty="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8011"/>
              </p:ext>
            </p:extLst>
          </p:nvPr>
        </p:nvGraphicFramePr>
        <p:xfrm>
          <a:off x="700404" y="2074301"/>
          <a:ext cx="6151623" cy="8911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612266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39370" marR="33020" algn="ctr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(26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nno 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formazi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– 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3,1%)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Spes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ormazi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euro)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17,2€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19,37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€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666776"/>
              </p:ext>
            </p:extLst>
          </p:nvPr>
        </p:nvGraphicFramePr>
        <p:xfrm>
          <a:off x="700404" y="5151257"/>
          <a:ext cx="6151623" cy="890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612266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51435" marR="45720" indent="44450" algn="just">
                        <a:lnSpc>
                          <a:spcPct val="95800"/>
                        </a:lnSpc>
                        <a:spcBef>
                          <a:spcPts val="20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(64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nno attivat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formazion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70,1%)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812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zio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,14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1188796"/>
            <a:ext cx="6141720" cy="781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tabelle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successive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10" dirty="0">
                <a:latin typeface="Garamond"/>
                <a:cs typeface="Garamond"/>
              </a:rPr>
              <a:t>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different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percor</a:t>
            </a:r>
            <a:r>
              <a:rPr sz="1200" spc="5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avviat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confronto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ricevuto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questionario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compilato.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2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Distribuzion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uol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VALES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7390" y="3555850"/>
            <a:ext cx="254635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3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Distribuzion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uol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Ne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Dirigenti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390" y="5105760"/>
            <a:ext cx="209296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4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Distribuzion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uol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totale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7390" y="6852415"/>
            <a:ext cx="6147435" cy="2955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30" dirty="0">
                <a:latin typeface="Garamond"/>
                <a:cs typeface="Garamond"/>
              </a:rPr>
              <a:t>1.2</a:t>
            </a:r>
            <a:r>
              <a:rPr sz="1450" b="1" spc="-15" dirty="0">
                <a:latin typeface="Garamond"/>
                <a:cs typeface="Garamond"/>
              </a:rPr>
              <a:t>.</a:t>
            </a:r>
            <a:r>
              <a:rPr sz="1450" b="1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Linee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guida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per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la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lettura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tabelle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richiest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Questionari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</a:t>
            </a:r>
            <a:r>
              <a:rPr sz="1200" spc="-10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onibil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dall’Ufficio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Statistico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MIUR,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costruiti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indicatori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illustrati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rapporto.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Ciascun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ntes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formazioni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specifiche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raccolt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ene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</a:t>
            </a:r>
            <a:r>
              <a:rPr sz="1200" spc="-5" dirty="0">
                <a:latin typeface="Garamond"/>
                <a:cs typeface="Garamond"/>
              </a:rPr>
              <a:t>ntato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descrivendon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istanz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significato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lettura</a:t>
            </a:r>
            <a:r>
              <a:rPr sz="1200" spc="-5" dirty="0">
                <a:latin typeface="Garamond"/>
                <a:cs typeface="Garamond"/>
              </a:rPr>
              <a:t>;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successivamente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tabella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tabelle)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valore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</a:t>
            </a:r>
            <a:r>
              <a:rPr sz="1200" spc="-2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confronto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informazioni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complessive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all’insiem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catore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st</a:t>
            </a:r>
            <a:r>
              <a:rPr sz="1200" spc="-5" dirty="0">
                <a:latin typeface="Garamond"/>
                <a:cs typeface="Garamond"/>
              </a:rPr>
              <a:t>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elaborato.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solamen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emp</a:t>
            </a:r>
            <a:r>
              <a:rPr sz="1200" dirty="0">
                <a:latin typeface="Garamond"/>
                <a:cs typeface="Garamond"/>
              </a:rPr>
              <a:t>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all’anzianit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Scolastico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Dirigenti)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casi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saranno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accomp</a:t>
            </a:r>
            <a:r>
              <a:rPr sz="1200" spc="-5" dirty="0">
                <a:latin typeface="Garamond"/>
                <a:cs typeface="Garamond"/>
              </a:rPr>
              <a:t>agnat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not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specifiche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esplicitano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l’insieme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riferimento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dell’indicatore.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presentaz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Salvo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dov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diversament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</a:t>
            </a:r>
            <a:r>
              <a:rPr sz="1200" spc="-5" dirty="0">
                <a:latin typeface="Garamond"/>
                <a:cs typeface="Garamond"/>
              </a:rPr>
              <a:t>pilat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Questionari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fare</a:t>
            </a:r>
            <a:endParaRPr sz="1200">
              <a:latin typeface="Garamond"/>
              <a:cs typeface="Garamond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51508" y="1960763"/>
          <a:ext cx="5235698" cy="1288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5"/>
                <a:gridCol w="1606295"/>
                <a:gridCol w="1605533"/>
                <a:gridCol w="1606295"/>
              </a:tblGrid>
              <a:tr h="171068">
                <a:tc rowSpan="3"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VALES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00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985" marR="379730" algn="ctr">
                        <a:lnSpc>
                          <a:spcPct val="959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Autovalutazione + valutazione esterna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autovalutazione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totale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4925">
                        <a:lnSpc>
                          <a:spcPts val="940"/>
                        </a:lnSpc>
                        <a:tabLst>
                          <a:tab pos="544830" algn="l"/>
                          <a:tab pos="112458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scuole	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di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 indent="-5334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attese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compilati   </a:t>
                      </a:r>
                      <a:r>
                        <a:rPr sz="8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pil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ione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532765" algn="l"/>
                          <a:tab pos="106489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188	159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57%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32765" algn="l"/>
                          <a:tab pos="106489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112	100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89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29%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532765" algn="l"/>
                          <a:tab pos="1064895" algn="l"/>
                        </a:tabLst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300	259	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86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33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">
                        <a:lnSpc>
                          <a:spcPts val="940"/>
                        </a:lnSpc>
                        <a:tabLst>
                          <a:tab pos="544830" algn="l"/>
                          <a:tab pos="112395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scuole	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di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 indent="-5461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attese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compilati 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pil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ione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216	125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57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87%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342	164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47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95%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533400" algn="l"/>
                          <a:tab pos="1064260" algn="l"/>
                        </a:tabLst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558	289	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51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79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4925">
                        <a:lnSpc>
                          <a:spcPts val="940"/>
                        </a:lnSpc>
                        <a:tabLst>
                          <a:tab pos="544830" algn="l"/>
                          <a:tab pos="112458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scuole	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di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7155" indent="-5461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attese  </a:t>
                      </a:r>
                      <a:r>
                        <a:rPr sz="8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compilati   </a:t>
                      </a:r>
                      <a:r>
                        <a:rPr sz="8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pil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ione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533400" algn="l"/>
                          <a:tab pos="106489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404	284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30%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33400" algn="l"/>
                          <a:tab pos="1064895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454	264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15%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533400" algn="l"/>
                          <a:tab pos="1064895" algn="l"/>
                        </a:tabLst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858	548	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63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87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44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totale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757804" y="3698885"/>
          <a:ext cx="2023870" cy="1100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5"/>
                <a:gridCol w="1606295"/>
              </a:tblGrid>
              <a:tr h="342899">
                <a:tc rowSpan="2"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RIG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NTI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">
                        <a:lnSpc>
                          <a:spcPts val="940"/>
                        </a:lnSpc>
                        <a:tabLst>
                          <a:tab pos="544830" algn="l"/>
                          <a:tab pos="112395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scuole	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di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 indent="-5334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attese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compilati 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pil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ione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667	647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97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00%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176	174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98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86%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532765" algn="l"/>
                          <a:tab pos="1072515" algn="l"/>
                        </a:tabLst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843	821	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97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44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totale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57804" y="5248793"/>
          <a:ext cx="2023870" cy="1101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5"/>
                <a:gridCol w="1606295"/>
              </a:tblGrid>
              <a:tr h="342899">
                <a:tc rowSpan="2"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TALE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0319">
                      <a:solidFill>
                        <a:srgbClr val="000000"/>
                      </a:solidFill>
                      <a:prstDash val="solid"/>
                    </a:lnR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">
                        <a:lnSpc>
                          <a:spcPts val="940"/>
                        </a:lnSpc>
                        <a:tabLst>
                          <a:tab pos="544830" algn="l"/>
                          <a:tab pos="112395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scuole	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di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7945" indent="-2540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attese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compilati   </a:t>
                      </a:r>
                      <a:r>
                        <a:rPr sz="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pil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ione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1056	914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86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55%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532765" algn="l"/>
                          <a:tab pos="106426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617	426	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69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04%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04825" algn="l"/>
                          <a:tab pos="1072515" algn="l"/>
                        </a:tabLst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1673	1340	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80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b="1" i="1" spc="-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800" b="1" i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5205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2° ciclo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totale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2758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h)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Frequenza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contatti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f</a:t>
            </a:r>
            <a:r>
              <a:rPr sz="1450" b="1" spc="-30" dirty="0">
                <a:latin typeface="Garamond"/>
                <a:cs typeface="Garamond"/>
              </a:rPr>
              <a:t>amiglie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seguito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assenze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prevenzion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nomen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dec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</a:t>
            </a:r>
            <a:r>
              <a:rPr sz="1200" spc="-5" dirty="0">
                <a:latin typeface="Garamond"/>
                <a:cs typeface="Garamond"/>
              </a:rPr>
              <a:t>uare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m</a:t>
            </a:r>
            <a:r>
              <a:rPr sz="1200" dirty="0">
                <a:latin typeface="Garamond"/>
                <a:cs typeface="Garamond"/>
              </a:rPr>
              <a:t>onitoraggio,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vorire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ggiore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controllo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predisporr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intervent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tempestiv</a:t>
            </a:r>
            <a:r>
              <a:rPr sz="1200" spc="-10" dirty="0">
                <a:latin typeface="Garamond"/>
                <a:cs typeface="Garamond"/>
              </a:rPr>
              <a:t>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coinvolgend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Nell’indicator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presentat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divers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spc="-10" dirty="0">
                <a:latin typeface="Garamond"/>
                <a:cs typeface="Garamond"/>
              </a:rPr>
              <a:t>alit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registrazion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assenze</a:t>
            </a:r>
            <a:r>
              <a:rPr sz="1200" spc="-5" dirty="0">
                <a:latin typeface="Garamond"/>
                <a:cs typeface="Garamond"/>
              </a:rPr>
              <a:t>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normal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annotazion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registro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cartaceo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</a:t>
            </a:r>
            <a:r>
              <a:rPr sz="1200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dell’insegnante,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ossibili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l’an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tazione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registro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inf</a:t>
            </a:r>
            <a:r>
              <a:rPr sz="1200" spc="-10" dirty="0">
                <a:latin typeface="Garamond"/>
                <a:cs typeface="Garamond"/>
              </a:rPr>
              <a:t>ormatico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l’inserimento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su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archivi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formatico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centralizzato,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ancor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l’uso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dispositivi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registran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direttame</a:t>
            </a:r>
            <a:r>
              <a:rPr sz="1200" spc="-5" dirty="0">
                <a:latin typeface="Garamond"/>
                <a:cs typeface="Garamond"/>
              </a:rPr>
              <a:t>nte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ricors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aggiuntiv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garantisce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maggiore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controllo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mon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tor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rapidi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6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endParaRPr sz="1200">
              <a:latin typeface="Garamond"/>
              <a:cs typeface="Garamond"/>
            </a:endParaRPr>
          </a:p>
          <a:p>
            <a:pPr marL="12700" algn="just">
              <a:lnSpc>
                <a:spcPts val="1255"/>
              </a:lnSpc>
            </a:pPr>
            <a:r>
              <a:rPr sz="1200" dirty="0">
                <a:latin typeface="Courier New"/>
                <a:cs typeface="Courier New"/>
              </a:rPr>
              <a:t>D21 D22]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71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Modalità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registrazion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assenz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(P_058a)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5111058"/>
            <a:ext cx="43719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72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Modalità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registrazion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assenz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se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ndari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gra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(P_058a)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0089" y="7528569"/>
            <a:ext cx="6075426" cy="9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80289"/>
              </p:ext>
            </p:extLst>
          </p:nvPr>
        </p:nvGraphicFramePr>
        <p:xfrm>
          <a:off x="700404" y="3197806"/>
          <a:ext cx="6139431" cy="1733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838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L’in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annot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cartaceo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Sì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L’in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annot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egistr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nform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4423">
                <a:tc>
                  <a:txBody>
                    <a:bodyPr/>
                    <a:lstStyle/>
                    <a:p>
                      <a:pPr marL="37465" marR="14033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un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archi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info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zzat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50519">
                <a:tc>
                  <a:txBody>
                    <a:bodyPr/>
                    <a:lstStyle/>
                    <a:p>
                      <a:pPr marL="37465" marR="68008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un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ositiv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registr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direttam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866309"/>
              </p:ext>
            </p:extLst>
          </p:nvPr>
        </p:nvGraphicFramePr>
        <p:xfrm>
          <a:off x="700404" y="5254444"/>
          <a:ext cx="6139431" cy="1733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57683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076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L’in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annot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cartaceo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95,4%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L’in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annot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egistr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nform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4423">
                <a:tc>
                  <a:txBody>
                    <a:bodyPr/>
                    <a:lstStyle/>
                    <a:p>
                      <a:pPr marL="37465" marR="14033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un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archi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info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centr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zzat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50519">
                <a:tc>
                  <a:txBody>
                    <a:bodyPr/>
                    <a:lstStyle/>
                    <a:p>
                      <a:pPr marL="37465" marR="68008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un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ositiv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registr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direttam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165" cy="1403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riguard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comunica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Garamond"/>
                <a:cs typeface="Garamond"/>
              </a:rPr>
              <a:t>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vuole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comprendere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definito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procedur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automat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soglie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contattate.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D21 D22]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73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Modalità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contatt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</a:t>
            </a:r>
            <a:r>
              <a:rPr sz="1000" b="1" spc="5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Garamond"/>
                <a:cs typeface="Garamond"/>
              </a:rPr>
              <a:t>mig</a:t>
            </a:r>
            <a:r>
              <a:rPr sz="1000" b="1" spc="-20" dirty="0">
                <a:latin typeface="Garamond"/>
                <a:cs typeface="Garamond"/>
              </a:rPr>
              <a:t>l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seguito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(P_058b)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092325"/>
            <a:ext cx="863600" cy="36830"/>
          </a:xfrm>
          <a:custGeom>
            <a:avLst/>
            <a:gdLst/>
            <a:ahLst/>
            <a:cxnLst/>
            <a:rect l="l" t="t" r="r" b="b"/>
            <a:pathLst>
              <a:path w="863600" h="36830">
                <a:moveTo>
                  <a:pt x="0" y="36829"/>
                </a:moveTo>
                <a:lnTo>
                  <a:pt x="863345" y="36829"/>
                </a:lnTo>
                <a:lnTo>
                  <a:pt x="863345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129038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80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2423" y="3466348"/>
            <a:ext cx="1348105" cy="863600"/>
          </a:xfrm>
          <a:custGeom>
            <a:avLst/>
            <a:gdLst/>
            <a:ahLst/>
            <a:cxnLst/>
            <a:rect l="l" t="t" r="r" b="b"/>
            <a:pathLst>
              <a:path w="1348104" h="863600">
                <a:moveTo>
                  <a:pt x="1348050" y="0"/>
                </a:moveTo>
                <a:lnTo>
                  <a:pt x="0" y="0"/>
                </a:lnTo>
                <a:lnTo>
                  <a:pt x="1347288" y="761"/>
                </a:lnTo>
                <a:lnTo>
                  <a:pt x="1347288" y="863345"/>
                </a:lnTo>
                <a:lnTo>
                  <a:pt x="1348050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4527365"/>
            <a:ext cx="541655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74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Modalità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contatt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</a:t>
            </a:r>
            <a:r>
              <a:rPr sz="1000" b="1" spc="5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Garamond"/>
                <a:cs typeface="Garamond"/>
              </a:rPr>
              <a:t>migli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segu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ze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(</a:t>
            </a:r>
            <a:r>
              <a:rPr sz="1000" b="1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_</a:t>
            </a:r>
            <a:r>
              <a:rPr sz="1000" b="1" spc="-10" dirty="0">
                <a:latin typeface="Garamond"/>
                <a:cs typeface="Garamond"/>
              </a:rPr>
              <a:t>0</a:t>
            </a:r>
            <a:r>
              <a:rPr sz="1000" b="1" dirty="0">
                <a:latin typeface="Garamond"/>
                <a:cs typeface="Garamond"/>
              </a:rPr>
              <a:t>58b)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8" y="4919345"/>
            <a:ext cx="863600" cy="36830"/>
          </a:xfrm>
          <a:custGeom>
            <a:avLst/>
            <a:gdLst/>
            <a:ahLst/>
            <a:cxnLst/>
            <a:rect l="l" t="t" r="r" b="b"/>
            <a:pathLst>
              <a:path w="863600" h="36829">
                <a:moveTo>
                  <a:pt x="0" y="36829"/>
                </a:moveTo>
                <a:lnTo>
                  <a:pt x="863345" y="36829"/>
                </a:lnTo>
                <a:lnTo>
                  <a:pt x="863345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327" y="4956058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0089" y="7033269"/>
            <a:ext cx="6075426" cy="9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71822"/>
              </p:ext>
            </p:extLst>
          </p:nvPr>
        </p:nvGraphicFramePr>
        <p:xfrm>
          <a:off x="700404" y="1844177"/>
          <a:ext cx="6139431" cy="2503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edu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ab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conta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utomatic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Famigl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conta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bilito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94443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965" marR="95250" algn="ctr">
                        <a:lnSpc>
                          <a:spcPct val="944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scuol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non segu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una procedura prestabilit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 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valut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cas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per caso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59875"/>
              </p:ext>
            </p:extLst>
          </p:nvPr>
        </p:nvGraphicFramePr>
        <p:xfrm>
          <a:off x="700404" y="4671197"/>
          <a:ext cx="6139431" cy="1891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edu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ab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ttat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utomatic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ttat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un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cert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assen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bilito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947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 smtClean="0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 smtClean="0">
                          <a:latin typeface="Arial"/>
                          <a:cs typeface="Arial"/>
                        </a:rPr>
                        <a:t>a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2539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36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T w="2539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8070" cy="158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220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illustr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dop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spc="-5" dirty="0">
                <a:latin typeface="Garamond"/>
                <a:cs typeface="Garamond"/>
              </a:rPr>
              <a:t>uant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giorni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assenza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contattano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rispost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spc="-10" dirty="0">
                <a:latin typeface="Garamond"/>
                <a:cs typeface="Garamond"/>
              </a:rPr>
              <a:t>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contattare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dopo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certo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prestabilito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12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D21 D22]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292100">
              <a:lnSpc>
                <a:spcPts val="112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75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equenz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contatt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famigli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seg</a:t>
            </a:r>
            <a:r>
              <a:rPr sz="1000" b="1" spc="-20" dirty="0">
                <a:latin typeface="Garamond"/>
                <a:cs typeface="Garamond"/>
              </a:rPr>
              <a:t>u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ze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(numer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edi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giorni)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aria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(P_058c)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3685390"/>
            <a:ext cx="550926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76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equenz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contatt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famigli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seguito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</a:t>
            </a:r>
            <a:r>
              <a:rPr sz="1000" b="1" spc="-10" dirty="0">
                <a:latin typeface="Garamond"/>
                <a:cs typeface="Garamond"/>
              </a:rPr>
              <a:t>0</a:t>
            </a:r>
            <a:r>
              <a:rPr sz="1000" b="1" spc="-5" dirty="0">
                <a:latin typeface="Garamond"/>
                <a:cs typeface="Garamond"/>
              </a:rPr>
              <a:t>58c)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9375"/>
              </p:ext>
            </p:extLst>
          </p:nvPr>
        </p:nvGraphicFramePr>
        <p:xfrm>
          <a:off x="700404" y="2023247"/>
          <a:ext cx="6151623" cy="13384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100622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9370" marR="33020" indent="-127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alle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contatta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le famigl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assen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bilito (32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6,7%)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2231">
                <a:tc>
                  <a:txBody>
                    <a:bodyPr/>
                    <a:lstStyle/>
                    <a:p>
                      <a:pPr marL="37465" marR="86360">
                        <a:lnSpc>
                          <a:spcPts val="104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equ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orni)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6,69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18470"/>
              </p:ext>
            </p:extLst>
          </p:nvPr>
        </p:nvGraphicFramePr>
        <p:xfrm>
          <a:off x="700404" y="3829187"/>
          <a:ext cx="6151623" cy="1285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789"/>
              </a:tblGrid>
              <a:tr h="100622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9370" marR="33020" indent="-127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alle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contatta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le famigl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 assen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bilito (29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- 8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6,9%)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equ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migl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6,7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8" y="449103"/>
            <a:ext cx="6147435" cy="3120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100">
              <a:latin typeface="Times New Roman"/>
              <a:cs typeface="Times New Roman"/>
            </a:endParaRPr>
          </a:p>
          <a:p>
            <a:pPr marL="697865" marR="180340" indent="-228600">
              <a:lnSpc>
                <a:spcPts val="1570"/>
              </a:lnSpc>
              <a:tabLst>
                <a:tab pos="742315" algn="l"/>
              </a:tabLst>
            </a:pPr>
            <a:r>
              <a:rPr sz="1450" b="1" spc="-20" dirty="0">
                <a:latin typeface="Garamond"/>
                <a:cs typeface="Garamond"/>
              </a:rPr>
              <a:t>i)</a:t>
            </a:r>
            <a:r>
              <a:rPr sz="1450" b="1" spc="-20" dirty="0">
                <a:latin typeface="Times New Roman"/>
                <a:cs typeface="Times New Roman"/>
              </a:rPr>
              <a:t>		</a:t>
            </a:r>
            <a:r>
              <a:rPr sz="1450" b="1" spc="-30" dirty="0">
                <a:latin typeface="Garamond"/>
                <a:cs typeface="Garamond"/>
              </a:rPr>
              <a:t>Impatto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delle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assenze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personale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docent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sull'organizzazione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del</a:t>
            </a:r>
            <a:r>
              <a:rPr sz="1450" b="1" spc="-10" dirty="0">
                <a:latin typeface="Garamond"/>
                <a:cs typeface="Garamond"/>
              </a:rPr>
              <a:t>l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attività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d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docenza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40"/>
              </a:spcBef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brev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uarie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olt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arreca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</a:t>
            </a:r>
            <a:r>
              <a:rPr sz="1200" spc="5" dirty="0">
                <a:latin typeface="Garamond"/>
                <a:cs typeface="Garamond"/>
              </a:rPr>
              <a:t>s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creare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difficolt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organizzativ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deve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prender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misure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tempestive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coprire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coperte.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compren</a:t>
            </a:r>
            <a:r>
              <a:rPr sz="1200" spc="-10" dirty="0">
                <a:latin typeface="Garamond"/>
                <a:cs typeface="Garamond"/>
              </a:rPr>
              <a:t>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riesc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ire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internamente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ore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lezione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operte,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esame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(novem</a:t>
            </a:r>
            <a:r>
              <a:rPr sz="1200" spc="-5" dirty="0">
                <a:latin typeface="Garamond"/>
                <a:cs typeface="Garamond"/>
              </a:rPr>
              <a:t>br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2012),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assenz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chiamati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supp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enti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esterni,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nonch</a:t>
            </a:r>
            <a:r>
              <a:rPr sz="1200" dirty="0">
                <a:latin typeface="Garamond"/>
                <a:cs typeface="Garamond"/>
              </a:rPr>
              <a:t>é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supplenza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retribuite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retribuit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svolte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5" dirty="0">
                <a:latin typeface="Garamond"/>
                <a:cs typeface="Garamond"/>
              </a:rPr>
              <a:t>nsegnant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interni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D27]</a:t>
            </a:r>
            <a:endParaRPr sz="1200">
              <a:latin typeface="Courier New"/>
              <a:cs typeface="Courier New"/>
            </a:endParaRPr>
          </a:p>
          <a:p>
            <a:pPr marL="12700" marR="762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Accant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anch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risult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coperta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esterni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interni.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87960">
              <a:lnSpc>
                <a:spcPts val="1130"/>
              </a:lnSpc>
              <a:spcBef>
                <a:spcPts val="88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77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patt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assenz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docent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2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ll'organizzazion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43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5602584"/>
            <a:ext cx="610679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2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78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m</a:t>
            </a:r>
            <a:r>
              <a:rPr sz="1000" b="1" spc="-5" dirty="0">
                <a:latin typeface="Garamond"/>
                <a:cs typeface="Garamond"/>
              </a:rPr>
              <a:t>patt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assenz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personal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docent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20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ll'organizzazion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do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enz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secon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spc="-5" dirty="0">
                <a:latin typeface="Garamond"/>
                <a:cs typeface="Garamond"/>
              </a:rPr>
              <a:t>aria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</a:t>
            </a:r>
            <a:r>
              <a:rPr sz="1000" b="1" spc="-10" dirty="0">
                <a:latin typeface="Garamond"/>
                <a:cs typeface="Garamond"/>
              </a:rPr>
              <a:t>6</a:t>
            </a:r>
            <a:r>
              <a:rPr sz="1000" b="1" spc="-5" dirty="0">
                <a:latin typeface="Garamond"/>
                <a:cs typeface="Garamond"/>
              </a:rPr>
              <a:t>1b)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62358"/>
              </p:ext>
            </p:extLst>
          </p:nvPr>
        </p:nvGraphicFramePr>
        <p:xfrm>
          <a:off x="713358" y="3559439"/>
          <a:ext cx="6129524" cy="1718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52043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330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185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769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(92,4%)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306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49,92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694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(83,4%)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7,11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 marR="330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 inter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primar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761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(83,4%)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42,98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primaria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562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(67,5%)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65,6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92146"/>
              </p:ext>
            </p:extLst>
          </p:nvPr>
        </p:nvGraphicFramePr>
        <p:xfrm>
          <a:off x="713358" y="5888873"/>
          <a:ext cx="6129524" cy="1717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51281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330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1850">
                <a:tc>
                  <a:txBody>
                    <a:bodyPr/>
                    <a:lstStyle/>
                    <a:p>
                      <a:pPr marL="37465" marR="55816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(87,9%)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306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37465" marR="59055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678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(88,3%)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394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42137">
                <a:tc>
                  <a:txBody>
                    <a:bodyPr/>
                    <a:lstStyle/>
                    <a:p>
                      <a:pPr marL="37465" marR="33020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 inter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703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(88,3%)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3941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5128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-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secon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I gr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467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(60,8%)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8705" cy="278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20" dirty="0">
                <a:latin typeface="Garamond"/>
                <a:cs typeface="Garamond"/>
              </a:rPr>
              <a:t>j)</a:t>
            </a:r>
            <a:r>
              <a:rPr sz="1450" b="1" spc="-20" dirty="0">
                <a:latin typeface="Times New Roman"/>
                <a:cs typeface="Times New Roman"/>
              </a:rPr>
              <a:t>  </a:t>
            </a:r>
            <a:r>
              <a:rPr sz="1450" b="1" spc="-15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Azioni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per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contrastare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episodi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problematici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ct val="93000"/>
              </a:lnSpc>
              <a:spcBef>
                <a:spcPts val="1140"/>
              </a:spcBef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contrastare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verificarsi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epis</a:t>
            </a:r>
            <a:r>
              <a:rPr sz="1200" spc="-20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problematic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furti,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comportamenti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violenti,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vandalismo,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mancato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pos</a:t>
            </a:r>
            <a:r>
              <a:rPr sz="1200" spc="5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mettere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campo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un’ampia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gamma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interventi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azioni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raggruppat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mac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categorie: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az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interlocutori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colloqu</a:t>
            </a:r>
            <a:r>
              <a:rPr sz="1200" spc="-1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convocazione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scolastico),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sanz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onatori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(co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registro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sospensione),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cost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uttive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(lavoro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cl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sse,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consulenza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ps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cologica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ecc.).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.)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2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D21 D20]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825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rispost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riferiscon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perio</a:t>
            </a:r>
            <a:r>
              <a:rPr sz="1200" dirty="0">
                <a:latin typeface="Garamond"/>
                <a:cs typeface="Garamond"/>
              </a:rPr>
              <a:t>do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settembre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cembre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2012.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verific</a:t>
            </a:r>
            <a:r>
              <a:rPr sz="1200" spc="-1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episodi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problematic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</a:t>
            </a:r>
            <a:r>
              <a:rPr sz="1200" spc="-5" dirty="0">
                <a:latin typeface="Garamond"/>
                <a:cs typeface="Garamond"/>
              </a:rPr>
              <a:t>uesto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lass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registrato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ncante.</a:t>
            </a:r>
            <a:endParaRPr sz="1200">
              <a:latin typeface="Garamond"/>
              <a:cs typeface="Garamond"/>
            </a:endParaRPr>
          </a:p>
          <a:p>
            <a:pPr marL="12700" algn="just">
              <a:lnSpc>
                <a:spcPct val="100000"/>
              </a:lnSpc>
              <a:spcBef>
                <a:spcPts val="10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81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azion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contrasta</a:t>
            </a:r>
            <a:r>
              <a:rPr sz="1000" b="1" spc="-15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episod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problematic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primari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(P_062)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390" y="5621598"/>
            <a:ext cx="49542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82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azion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contrastar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spc="-15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isod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problematic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secondaria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grado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(P_062)</a:t>
            </a:r>
            <a:endParaRPr sz="100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27487"/>
              </p:ext>
            </p:extLst>
          </p:nvPr>
        </p:nvGraphicFramePr>
        <p:xfrm>
          <a:off x="695832" y="3224921"/>
          <a:ext cx="6794745" cy="223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3726"/>
                <a:gridCol w="631316"/>
                <a:gridCol w="851915"/>
                <a:gridCol w="630935"/>
                <a:gridCol w="851915"/>
                <a:gridCol w="630935"/>
                <a:gridCol w="851915"/>
                <a:gridCol w="630935"/>
                <a:gridCol w="851153"/>
              </a:tblGrid>
              <a:tr h="535685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ortamen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viol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vand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2605" marR="38100" indent="-47370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consentite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321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33655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33655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31750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31750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90321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Interlocuto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85749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Costruttive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90702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Sanz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587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830962"/>
              </p:ext>
            </p:extLst>
          </p:nvPr>
        </p:nvGraphicFramePr>
        <p:xfrm>
          <a:off x="695832" y="5764667"/>
          <a:ext cx="6794745" cy="2234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3726"/>
                <a:gridCol w="631316"/>
                <a:gridCol w="851915"/>
                <a:gridCol w="630935"/>
                <a:gridCol w="851915"/>
                <a:gridCol w="630935"/>
                <a:gridCol w="851915"/>
                <a:gridCol w="630935"/>
                <a:gridCol w="851153"/>
              </a:tblGrid>
              <a:tr h="535685">
                <a:tc row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urti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ortamen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viol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vand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2605" marR="38100" indent="-47370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consentite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313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33655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33655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31750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31750" algn="ctr">
                        <a:lnSpc>
                          <a:spcPct val="958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Percentuale media di episodi contrastati per tipo di azione adottata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0413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2031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91083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Interlocuto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54,6%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20319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85743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Costruttive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1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290702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Sanz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49276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49276">
                      <a:solidFill>
                        <a:srgbClr val="FFCC9A"/>
                      </a:solidFill>
                      <a:prstDash val="solid"/>
                    </a:lnL>
                    <a:lnR w="48513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48513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079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0799">
                      <a:solidFill>
                        <a:srgbClr val="FFCC9A"/>
                      </a:solidFill>
                      <a:prstDash val="solid"/>
                    </a:lnL>
                    <a:lnR w="50038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587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50038">
                      <a:solidFill>
                        <a:srgbClr val="FFCC9A"/>
                      </a:solidFill>
                      <a:prstDash val="solid"/>
                    </a:lnL>
                    <a:lnR w="54609">
                      <a:solidFill>
                        <a:srgbClr val="FFCC9A"/>
                      </a:solidFill>
                      <a:prstDash val="solid"/>
                    </a:lnR>
                    <a:lnT w="1117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7435" cy="3030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k)</a:t>
            </a:r>
            <a:r>
              <a:rPr sz="1450" b="1" spc="-30" dirty="0">
                <a:latin typeface="Times New Roman"/>
                <a:cs typeface="Times New Roman"/>
              </a:rPr>
              <a:t> </a:t>
            </a:r>
            <a:r>
              <a:rPr sz="1450" b="1" spc="-16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Grado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di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valutazion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interna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/autovalutazione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pratich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utovalutazione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molt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paes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europei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incoraggiar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sostene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rch</a:t>
            </a:r>
            <a:r>
              <a:rPr sz="1200" spc="-5" dirty="0">
                <a:latin typeface="Garamond"/>
                <a:cs typeface="Garamond"/>
              </a:rPr>
              <a:t>é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spc="-10" dirty="0">
                <a:latin typeface="Garamond"/>
                <a:cs typeface="Garamond"/>
              </a:rPr>
              <a:t>nsent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10" dirty="0">
                <a:latin typeface="Garamond"/>
                <a:cs typeface="Garamond"/>
              </a:rPr>
              <a:t>ostar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migliorament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mirate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monitorar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svolgiment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interventi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eventualmente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riveder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adott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Inoltr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</a:t>
            </a:r>
            <a:r>
              <a:rPr sz="1200" spc="-5" dirty="0">
                <a:latin typeface="Garamond"/>
                <a:cs typeface="Garamond"/>
              </a:rPr>
              <a:t>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autovalutazion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ette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</a:t>
            </a:r>
            <a:r>
              <a:rPr sz="1200" spc="-10" dirty="0">
                <a:latin typeface="Garamond"/>
                <a:cs typeface="Garamond"/>
              </a:rPr>
              <a:t>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dialogar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migliorar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risultat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otte</a:t>
            </a:r>
            <a:r>
              <a:rPr sz="1200" spc="-5" dirty="0">
                <a:latin typeface="Garamond"/>
                <a:cs typeface="Garamond"/>
              </a:rPr>
              <a:t>nuti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terna.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sintetico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grado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considerando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valutazione/autovalutazione: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monitoraggi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rilevazion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soddisfazione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dell’utenza,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rilevazion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opinion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personale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l’esistenza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referent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retribuito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inv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stimento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risors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onomich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triennio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precedent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sull’autovalutazio</a:t>
            </a:r>
            <a:r>
              <a:rPr sz="1200" spc="-10" dirty="0">
                <a:latin typeface="Garamond"/>
                <a:cs typeface="Garamond"/>
              </a:rPr>
              <a:t>ne.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D29 D30 D31]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11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83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G</a:t>
            </a:r>
            <a:r>
              <a:rPr sz="1000" b="1" spc="-10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Garamond"/>
                <a:cs typeface="Garamond"/>
              </a:rPr>
              <a:t>ad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intern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/autovalutazion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(P063a)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3719195"/>
            <a:ext cx="863600" cy="36830"/>
          </a:xfrm>
          <a:custGeom>
            <a:avLst/>
            <a:gdLst/>
            <a:ahLst/>
            <a:cxnLst/>
            <a:rect l="l" t="t" r="r" b="b"/>
            <a:pathLst>
              <a:path w="863600" h="36829">
                <a:moveTo>
                  <a:pt x="0" y="36829"/>
                </a:moveTo>
                <a:lnTo>
                  <a:pt x="863345" y="36829"/>
                </a:lnTo>
                <a:lnTo>
                  <a:pt x="863345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3755908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0089" y="7013457"/>
            <a:ext cx="6075426" cy="9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390" y="7286321"/>
            <a:ext cx="6146165" cy="101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aspetto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conside</a:t>
            </a:r>
            <a:r>
              <a:rPr sz="1200" spc="-5" dirty="0">
                <a:latin typeface="Garamond"/>
                <a:cs typeface="Garamond"/>
              </a:rPr>
              <a:t>rat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l’investimento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eco</a:t>
            </a:r>
            <a:r>
              <a:rPr sz="1200" spc="-1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spc="-15" dirty="0">
                <a:latin typeface="Garamond"/>
                <a:cs typeface="Garamond"/>
              </a:rPr>
              <a:t>mic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guarda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all’immediato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sostenute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sso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tempo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triennale.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Pertanto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ll’ammontare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autovalutazion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/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valutazione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ultimi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ci.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D29 D30 D31</a:t>
            </a:r>
            <a:r>
              <a:rPr sz="1000" dirty="0">
                <a:latin typeface="Courier New"/>
                <a:cs typeface="Courier New"/>
              </a:rPr>
              <a:t>]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84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es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totale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</a:t>
            </a:r>
            <a:r>
              <a:rPr sz="1000" b="1" spc="-10" dirty="0">
                <a:latin typeface="Garamond"/>
                <a:cs typeface="Garamond"/>
              </a:rPr>
              <a:t>u</a:t>
            </a:r>
            <a:r>
              <a:rPr sz="1000" b="1" dirty="0">
                <a:latin typeface="Garamond"/>
                <a:cs typeface="Garamond"/>
              </a:rPr>
              <a:t>tazione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rna/autovaluta</a:t>
            </a:r>
            <a:r>
              <a:rPr sz="1000" b="1" spc="-15" dirty="0">
                <a:latin typeface="Garamond"/>
                <a:cs typeface="Garamond"/>
              </a:rPr>
              <a:t>z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nell'ult</a:t>
            </a:r>
            <a:r>
              <a:rPr sz="1000" b="1" spc="5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Garamond"/>
                <a:cs typeface="Garamond"/>
              </a:rPr>
              <a:t>m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triennio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eur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(P_063b)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45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529740"/>
              </p:ext>
            </p:extLst>
          </p:nvPr>
        </p:nvGraphicFramePr>
        <p:xfrm>
          <a:off x="700404" y="3471047"/>
          <a:ext cx="6139431" cy="2841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186">
                <a:tc rowSpan="7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33909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non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svolt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’a.s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11/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4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28448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ne/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utova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ndi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veng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no svolte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svolte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Massim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e/autov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dica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60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830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Alt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livello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31922"/>
              </p:ext>
            </p:extLst>
          </p:nvPr>
        </p:nvGraphicFramePr>
        <p:xfrm>
          <a:off x="713358" y="8287642"/>
          <a:ext cx="6129524" cy="693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61568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2231">
                <a:tc>
                  <a:txBody>
                    <a:bodyPr/>
                    <a:lstStyle/>
                    <a:p>
                      <a:pPr marL="37465" marR="110489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Spes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a/autov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trien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432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(47,3%)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4.72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7817,00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€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137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100">
              <a:latin typeface="Times New Roman"/>
              <a:cs typeface="Times New Roman"/>
            </a:endParaRPr>
          </a:p>
          <a:p>
            <a:pPr marL="697865" marR="5715" indent="-228600">
              <a:lnSpc>
                <a:spcPts val="1570"/>
              </a:lnSpc>
            </a:pPr>
            <a:r>
              <a:rPr sz="1450" b="1" spc="-20" dirty="0">
                <a:latin typeface="Garamond"/>
                <a:cs typeface="Garamond"/>
              </a:rPr>
              <a:t>l)</a:t>
            </a:r>
            <a:r>
              <a:rPr sz="1450" b="1" spc="-20" dirty="0">
                <a:latin typeface="Times New Roman"/>
                <a:cs typeface="Times New Roman"/>
              </a:rPr>
              <a:t>  </a:t>
            </a:r>
            <a:r>
              <a:rPr sz="1450" b="1" spc="-15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Soggetti/figure</a:t>
            </a:r>
            <a:r>
              <a:rPr sz="1450" b="1" spc="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che</a:t>
            </a:r>
            <a:r>
              <a:rPr sz="1450" b="1" spc="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hanno</a:t>
            </a:r>
            <a:r>
              <a:rPr sz="1450" b="1" spc="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collaborato</a:t>
            </a:r>
            <a:r>
              <a:rPr sz="1450" b="1" spc="-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spc="-20" dirty="0">
                <a:latin typeface="Garamond"/>
                <a:cs typeface="Garamond"/>
              </a:rPr>
              <a:t>ll</a:t>
            </a:r>
            <a:r>
              <a:rPr sz="1450" b="1" spc="-30" dirty="0">
                <a:latin typeface="Garamond"/>
                <a:cs typeface="Garamond"/>
              </a:rPr>
              <a:t>a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proget</a:t>
            </a:r>
            <a:r>
              <a:rPr sz="1450" b="1" spc="-10" dirty="0">
                <a:latin typeface="Garamond"/>
                <a:cs typeface="Garamond"/>
              </a:rPr>
              <a:t>t</a:t>
            </a:r>
            <a:r>
              <a:rPr sz="1450" b="1" spc="-30" dirty="0">
                <a:latin typeface="Garamond"/>
                <a:cs typeface="Garamond"/>
              </a:rPr>
              <a:t>azione</a:t>
            </a:r>
            <a:r>
              <a:rPr sz="1450" b="1" spc="-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de</a:t>
            </a:r>
            <a:r>
              <a:rPr sz="1450" b="1" spc="-10" dirty="0">
                <a:latin typeface="Garamond"/>
                <a:cs typeface="Garamond"/>
              </a:rPr>
              <a:t>l</a:t>
            </a:r>
            <a:r>
              <a:rPr sz="1450" b="1" spc="-25" dirty="0">
                <a:latin typeface="Garamond"/>
                <a:cs typeface="Garamond"/>
              </a:rPr>
              <a:t>le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attività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valutazion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interna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/autovalutazione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approfondir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spc="-5" dirty="0">
                <a:latin typeface="Garamond"/>
                <a:cs typeface="Garamond"/>
              </a:rPr>
              <a:t>eventuale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esenza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supporto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esterno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durante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progettazio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D32]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390" y="2132362"/>
            <a:ext cx="1897380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60"/>
              </a:lnSpc>
            </a:pPr>
            <a:r>
              <a:rPr sz="1000" b="1" spc="-5" dirty="0">
                <a:latin typeface="Garamond"/>
                <a:cs typeface="Garamond"/>
              </a:rPr>
              <a:t>Tabell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85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Soggetti/figur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che</a:t>
            </a:r>
            <a:endParaRPr sz="1000">
              <a:latin typeface="Garamond"/>
              <a:cs typeface="Garamond"/>
            </a:endParaRPr>
          </a:p>
          <a:p>
            <a:pPr marL="12700">
              <a:lnSpc>
                <a:spcPts val="1160"/>
              </a:lnSpc>
            </a:pPr>
            <a:r>
              <a:rPr sz="1000" b="1" spc="-5" dirty="0">
                <a:latin typeface="Garamond"/>
                <a:cs typeface="Garamond"/>
              </a:rPr>
              <a:t>/autovalutazion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(P_064)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4663" y="2132362"/>
            <a:ext cx="36258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hanno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07654" y="2132362"/>
            <a:ext cx="6254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collaborato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2639" y="2132362"/>
            <a:ext cx="21336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alla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86174" y="2132362"/>
            <a:ext cx="111569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progettazion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delle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2717" y="2132362"/>
            <a:ext cx="157988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Garamond"/>
                <a:cs typeface="Garamond"/>
              </a:rPr>
              <a:t>attivit</a:t>
            </a:r>
            <a:r>
              <a:rPr sz="1000" b="1" dirty="0">
                <a:latin typeface="Garamond"/>
                <a:cs typeface="Garamond"/>
              </a:rPr>
              <a:t>à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interna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9328" y="319214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9327" y="3229366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40093" y="4566920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509"/>
                </a:lnTo>
              </a:path>
            </a:pathLst>
          </a:custGeom>
          <a:ln w="3175">
            <a:solidFill>
              <a:srgbClr val="FFC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0089" y="5369062"/>
            <a:ext cx="6075426" cy="9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7390" y="5637352"/>
            <a:ext cx="6145530" cy="991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220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aspetto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nucleo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/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gruppo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/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autovalutazion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formalizzato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uola,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composizione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allargat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varie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componenti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(Dirigente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ATA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genitori).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114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Scuo</a:t>
            </a:r>
            <a:r>
              <a:rPr sz="1200" i="1" spc="0" dirty="0">
                <a:latin typeface="Garamond"/>
                <a:cs typeface="Garamond"/>
              </a:rPr>
              <a:t>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D33 D34</a:t>
            </a:r>
            <a:r>
              <a:rPr sz="1000" dirty="0">
                <a:latin typeface="Courier New"/>
                <a:cs typeface="Courier New"/>
              </a:rPr>
              <a:t>]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86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Nucleo/grupp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spc="-15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terna/autovalutazion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formalizzat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(p_065)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9328" y="6867525"/>
            <a:ext cx="558800" cy="38100"/>
          </a:xfrm>
          <a:custGeom>
            <a:avLst/>
            <a:gdLst/>
            <a:ahLst/>
            <a:cxnLst/>
            <a:rect l="l" t="t" r="r" b="b"/>
            <a:pathLst>
              <a:path w="558800" h="38100">
                <a:moveTo>
                  <a:pt x="0" y="38100"/>
                </a:moveTo>
                <a:lnTo>
                  <a:pt x="558545" y="38100"/>
                </a:lnTo>
                <a:lnTo>
                  <a:pt x="5585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9327" y="6905254"/>
            <a:ext cx="558165" cy="131445"/>
          </a:xfrm>
          <a:custGeom>
            <a:avLst/>
            <a:gdLst/>
            <a:ahLst/>
            <a:cxnLst/>
            <a:rect l="l" t="t" r="r" b="b"/>
            <a:pathLst>
              <a:path w="558165" h="131445">
                <a:moveTo>
                  <a:pt x="0" y="131063"/>
                </a:moveTo>
                <a:lnTo>
                  <a:pt x="557783" y="131063"/>
                </a:lnTo>
                <a:lnTo>
                  <a:pt x="5577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64909" y="8273800"/>
            <a:ext cx="1176020" cy="288290"/>
          </a:xfrm>
          <a:custGeom>
            <a:avLst/>
            <a:gdLst/>
            <a:ahLst/>
            <a:cxnLst/>
            <a:rect l="l" t="t" r="r" b="b"/>
            <a:pathLst>
              <a:path w="1176020" h="288290">
                <a:moveTo>
                  <a:pt x="1175564" y="0"/>
                </a:moveTo>
                <a:lnTo>
                  <a:pt x="0" y="0"/>
                </a:lnTo>
                <a:lnTo>
                  <a:pt x="1174802" y="761"/>
                </a:lnTo>
                <a:lnTo>
                  <a:pt x="1174802" y="288035"/>
                </a:lnTo>
                <a:lnTo>
                  <a:pt x="1175564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46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495561"/>
              </p:ext>
            </p:extLst>
          </p:nvPr>
        </p:nvGraphicFramePr>
        <p:xfrm>
          <a:off x="700404" y="2418725"/>
          <a:ext cx="6139431" cy="2416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018662"/>
                <a:gridCol w="2243708"/>
              </a:tblGrid>
              <a:tr h="73304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8430" indent="635" algn="ctr">
                        <a:lnSpc>
                          <a:spcPct val="957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 inter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a/auto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è 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vvals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figu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esterne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(48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52,5%)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esterno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terno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ù di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esterno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96,1%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72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3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713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207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Nessu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n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soggett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esterno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FFCC9A"/>
                      </a:solidFill>
                      <a:prstDash val="solid"/>
                    </a:lnT>
                    <a:lnB w="2540">
                      <a:solidFill>
                        <a:srgbClr val="FFCC9A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4687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540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48245"/>
              </p:ext>
            </p:extLst>
          </p:nvPr>
        </p:nvGraphicFramePr>
        <p:xfrm>
          <a:off x="700404" y="6619631"/>
          <a:ext cx="6139431" cy="1960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261"/>
                <a:gridCol w="4369688"/>
                <a:gridCol w="1197482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6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autov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luta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pres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Nucle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compost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insegnanti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Nucl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com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gente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Nucl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(Inseg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soggetti)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9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9125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840" marR="236854" indent="1143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Nucleo allargato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8070" cy="194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50" dirty="0">
                <a:latin typeface="Garamond"/>
                <a:cs typeface="Garamond"/>
              </a:rPr>
              <a:t>m</a:t>
            </a:r>
            <a:r>
              <a:rPr sz="1450" b="1" spc="95" dirty="0">
                <a:latin typeface="Garamond"/>
                <a:cs typeface="Garamond"/>
              </a:rPr>
              <a:t>)</a:t>
            </a:r>
            <a:r>
              <a:rPr sz="1450" b="1" spc="-30" dirty="0">
                <a:latin typeface="Garamond"/>
                <a:cs typeface="Garamond"/>
              </a:rPr>
              <a:t>Livell</a:t>
            </a:r>
            <a:r>
              <a:rPr sz="1450" b="1" spc="-35" dirty="0">
                <a:latin typeface="Garamond"/>
                <a:cs typeface="Garamond"/>
              </a:rPr>
              <a:t>o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d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servizio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40" dirty="0">
                <a:latin typeface="Garamond"/>
                <a:cs typeface="Garamond"/>
              </a:rPr>
              <a:t>d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con</a:t>
            </a:r>
            <a:r>
              <a:rPr sz="1450" b="1" spc="-20" dirty="0">
                <a:latin typeface="Garamond"/>
                <a:cs typeface="Garamond"/>
              </a:rPr>
              <a:t>s</a:t>
            </a:r>
            <a:r>
              <a:rPr sz="1450" b="1" spc="-30" dirty="0">
                <a:latin typeface="Garamond"/>
                <a:cs typeface="Garamond"/>
              </a:rPr>
              <a:t>ultazione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prestito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offerto</a:t>
            </a:r>
            <a:endParaRPr sz="1450">
              <a:latin typeface="Garamond"/>
              <a:cs typeface="Garamond"/>
            </a:endParaRPr>
          </a:p>
          <a:p>
            <a:pPr marL="12700" marR="6350" algn="just">
              <a:lnSpc>
                <a:spcPts val="1350"/>
              </a:lnSpc>
              <a:spcBef>
                <a:spcPts val="1160"/>
              </a:spcBef>
            </a:pP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servizi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consultazione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(oltre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servizi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bas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I_1</a:t>
            </a:r>
            <a:r>
              <a:rPr sz="1200" spc="-10" dirty="0">
                <a:latin typeface="Garamond"/>
                <a:cs typeface="Garamond"/>
              </a:rPr>
              <a:t>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Biblioteca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scuola)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catalogo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</a:t>
            </a:r>
            <a:r>
              <a:rPr sz="1200" spc="-10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atizzato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collegamento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biblioteche,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prestito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interbibliotecario.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D06</a:t>
            </a:r>
            <a:r>
              <a:rPr sz="1000" dirty="0">
                <a:latin typeface="Courier New"/>
                <a:cs typeface="Courier New"/>
              </a:rPr>
              <a:t>]</a:t>
            </a:r>
            <a:endParaRPr sz="1000">
              <a:latin typeface="Courier New"/>
              <a:cs typeface="Courier New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rispost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fornite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sintetizzate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presenta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quattro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livelli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servizio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consultazion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(basso,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medio-basso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medio-alto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alto).</a:t>
            </a:r>
            <a:endParaRPr sz="1200">
              <a:latin typeface="Garamond"/>
              <a:cs typeface="Garamond"/>
            </a:endParaRPr>
          </a:p>
          <a:p>
            <a:pPr marL="12700" algn="just">
              <a:lnSpc>
                <a:spcPct val="100000"/>
              </a:lnSpc>
              <a:spcBef>
                <a:spcPts val="1040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87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Livell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servizio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s</a:t>
            </a:r>
            <a:r>
              <a:rPr sz="1000" b="1" spc="-5" dirty="0">
                <a:latin typeface="Garamond"/>
                <a:cs typeface="Garamond"/>
              </a:rPr>
              <a:t>ultazion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(P_067)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634614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099"/>
                </a:moveTo>
                <a:lnTo>
                  <a:pt x="863345" y="38099"/>
                </a:lnTo>
                <a:lnTo>
                  <a:pt x="863345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672344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4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47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181165"/>
              </p:ext>
            </p:extLst>
          </p:nvPr>
        </p:nvGraphicFramePr>
        <p:xfrm>
          <a:off x="700404" y="2386721"/>
          <a:ext cx="6139431" cy="2120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servizi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ivel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servi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servizi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ultaz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17,3%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672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713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7139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171709">
                <a:tc rowSpan="2"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2031">
                      <a:solidFill>
                        <a:srgbClr val="FFCC9A"/>
                      </a:solidFill>
                      <a:prstDash val="solid"/>
                    </a:lnR>
                    <a:lnT w="57139">
                      <a:solidFill>
                        <a:srgbClr val="FFCC9A"/>
                      </a:solidFill>
                      <a:prstDash val="solid"/>
                    </a:lnT>
                    <a:solidFill>
                      <a:srgbClr val="FFCC9A"/>
                    </a:solidFill>
                  </a:tcPr>
                </a:tc>
              </a:tr>
              <a:tr h="4724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5713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1920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30" dirty="0">
                <a:latin typeface="Garamond"/>
                <a:cs typeface="Garamond"/>
              </a:rPr>
              <a:t>n)</a:t>
            </a:r>
            <a:r>
              <a:rPr sz="1450" b="1" spc="16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Certificazioni,</a:t>
            </a:r>
            <a:r>
              <a:rPr sz="1450" b="1" spc="-5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messa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in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sicurezza</a:t>
            </a:r>
            <a:r>
              <a:rPr sz="1450" b="1" spc="-2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barriere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architettoniche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-1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approfondir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aspett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legat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struttura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tutela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Garamond"/>
                <a:cs typeface="Garamond"/>
              </a:rPr>
              <a:t>entro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svolge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l’azio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formativa,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elaborati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due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indicatori.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rilev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certificazioni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</a:t>
            </a:r>
            <a:r>
              <a:rPr sz="1200" dirty="0">
                <a:latin typeface="Garamond"/>
                <a:cs typeface="Garamond"/>
              </a:rPr>
              <a:t>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agibilit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prevenzion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incendi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20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ifici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compongono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l’istituzion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piuttosto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nessuno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D08]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88–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C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rtificazioni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(P_071)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328" y="2607945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327" y="2644912"/>
            <a:ext cx="862965" cy="131445"/>
          </a:xfrm>
          <a:custGeom>
            <a:avLst/>
            <a:gdLst/>
            <a:ahLst/>
            <a:cxnLst/>
            <a:rect l="l" t="t" r="r" b="b"/>
            <a:pathLst>
              <a:path w="862965" h="131444">
                <a:moveTo>
                  <a:pt x="0" y="131063"/>
                </a:moveTo>
                <a:lnTo>
                  <a:pt x="862583" y="131063"/>
                </a:lnTo>
                <a:lnTo>
                  <a:pt x="862583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2374" y="3981460"/>
            <a:ext cx="1348105" cy="432434"/>
          </a:xfrm>
          <a:custGeom>
            <a:avLst/>
            <a:gdLst/>
            <a:ahLst/>
            <a:cxnLst/>
            <a:rect l="l" t="t" r="r" b="b"/>
            <a:pathLst>
              <a:path w="1348104" h="432435">
                <a:moveTo>
                  <a:pt x="1348099" y="0"/>
                </a:moveTo>
                <a:lnTo>
                  <a:pt x="0" y="0"/>
                </a:lnTo>
                <a:lnTo>
                  <a:pt x="1347337" y="761"/>
                </a:lnTo>
                <a:lnTo>
                  <a:pt x="1347337" y="432053"/>
                </a:lnTo>
                <a:lnTo>
                  <a:pt x="1348099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0089" y="4893574"/>
            <a:ext cx="6075426" cy="96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7390" y="5135193"/>
            <a:ext cx="6147435" cy="807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as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etto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uperament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barrier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architettonich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</a:t>
            </a:r>
            <a:r>
              <a:rPr sz="1200" spc="-5" dirty="0">
                <a:latin typeface="Garamond"/>
                <a:cs typeface="Garamond"/>
              </a:rPr>
              <a:t>pio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ant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panico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scale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sicurezza,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ecc.),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edifici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compongono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l’istituzion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piuttosto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tutti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nessuno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D09]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  <a:spcBef>
                <a:spcPts val="102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89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Messa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sicurezza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edific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</a:t>
            </a:r>
            <a:r>
              <a:rPr sz="1000" b="1" spc="-15" dirty="0">
                <a:latin typeface="Garamond"/>
                <a:cs typeface="Garamond"/>
              </a:rPr>
              <a:t>u</a:t>
            </a:r>
            <a:r>
              <a:rPr sz="1000" b="1" spc="-5" dirty="0">
                <a:latin typeface="Garamond"/>
                <a:cs typeface="Garamond"/>
              </a:rPr>
              <a:t>perame</a:t>
            </a:r>
            <a:r>
              <a:rPr sz="1000" b="1" spc="-10" dirty="0">
                <a:latin typeface="Garamond"/>
                <a:cs typeface="Garamond"/>
              </a:rPr>
              <a:t>n</a:t>
            </a:r>
            <a:r>
              <a:rPr sz="1000" b="1" spc="-5" dirty="0">
                <a:latin typeface="Garamond"/>
                <a:cs typeface="Garamond"/>
              </a:rPr>
              <a:t>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barri</a:t>
            </a:r>
            <a:r>
              <a:rPr sz="1000" b="1" spc="5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r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architettonich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(p_072)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9328" y="6180454"/>
            <a:ext cx="863600" cy="38100"/>
          </a:xfrm>
          <a:custGeom>
            <a:avLst/>
            <a:gdLst/>
            <a:ahLst/>
            <a:cxnLst/>
            <a:rect l="l" t="t" r="r" b="b"/>
            <a:pathLst>
              <a:path w="863600" h="38100">
                <a:moveTo>
                  <a:pt x="0" y="38100"/>
                </a:moveTo>
                <a:lnTo>
                  <a:pt x="863345" y="38100"/>
                </a:lnTo>
                <a:lnTo>
                  <a:pt x="86334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9327" y="6217930"/>
            <a:ext cx="862965" cy="132080"/>
          </a:xfrm>
          <a:custGeom>
            <a:avLst/>
            <a:gdLst/>
            <a:ahLst/>
            <a:cxnLst/>
            <a:rect l="l" t="t" r="r" b="b"/>
            <a:pathLst>
              <a:path w="862965" h="132079">
                <a:moveTo>
                  <a:pt x="0" y="131825"/>
                </a:moveTo>
                <a:lnTo>
                  <a:pt x="862583" y="131825"/>
                </a:lnTo>
                <a:lnTo>
                  <a:pt x="862583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91734" y="7555240"/>
            <a:ext cx="1348740" cy="288290"/>
          </a:xfrm>
          <a:custGeom>
            <a:avLst/>
            <a:gdLst/>
            <a:ahLst/>
            <a:cxnLst/>
            <a:rect l="l" t="t" r="r" b="b"/>
            <a:pathLst>
              <a:path w="1348740" h="288290">
                <a:moveTo>
                  <a:pt x="1348739" y="0"/>
                </a:moveTo>
                <a:lnTo>
                  <a:pt x="0" y="0"/>
                </a:lnTo>
                <a:lnTo>
                  <a:pt x="1347978" y="762"/>
                </a:lnTo>
                <a:lnTo>
                  <a:pt x="1347978" y="288029"/>
                </a:lnTo>
                <a:lnTo>
                  <a:pt x="1348739" y="0"/>
                </a:lnTo>
                <a:close/>
              </a:path>
            </a:pathLst>
          </a:custGeom>
          <a:solidFill>
            <a:srgbClr val="FFC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48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353120"/>
              </p:ext>
            </p:extLst>
          </p:nvPr>
        </p:nvGraphicFramePr>
        <p:xfrm>
          <a:off x="700404" y="2359289"/>
          <a:ext cx="6139431" cy="20714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8025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Certificaz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asciat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alm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certificazi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ascia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51244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 marR="133350" algn="ctr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Certificazioni rilasciate parzialmente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649131"/>
              </p:ext>
            </p:extLst>
          </p:nvPr>
        </p:nvGraphicFramePr>
        <p:xfrm>
          <a:off x="700404" y="5933069"/>
          <a:ext cx="6139431" cy="1927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061"/>
                <a:gridCol w="3891914"/>
                <a:gridCol w="1370456"/>
              </a:tblGrid>
              <a:tr h="20726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4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amento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Parzia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amento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mento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FFCC9A"/>
                      </a:solidFill>
                      <a:prstDash val="solid"/>
                    </a:lnB>
                  </a:tcPr>
                </a:tc>
              </a:tr>
              <a:tr h="36842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 marR="209550" indent="-38100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Parzialmente adeguamento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CC9A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449103"/>
            <a:ext cx="6146800" cy="417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450" b="1" spc="-40" dirty="0">
                <a:latin typeface="Garamond"/>
                <a:cs typeface="Garamond"/>
              </a:rPr>
              <a:t>o</a:t>
            </a:r>
            <a:r>
              <a:rPr sz="1450" b="1" spc="-25" dirty="0">
                <a:latin typeface="Garamond"/>
                <a:cs typeface="Garamond"/>
              </a:rPr>
              <a:t>)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-15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Progetti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realizzati</a:t>
            </a:r>
            <a:endParaRPr sz="1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6985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progettualit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strategica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approfondit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attraverso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richiest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spese.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important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analizzan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dettagli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inclus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motivazio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ogetto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importante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raggruppat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</a:t>
            </a:r>
            <a:r>
              <a:rPr sz="1200" spc="-10" dirty="0">
                <a:latin typeface="Garamond"/>
                <a:cs typeface="Garamond"/>
              </a:rPr>
              <a:t>ologi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ba</a:t>
            </a:r>
            <a:r>
              <a:rPr sz="1200" spc="5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contenuto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</a:t>
            </a:r>
            <a:r>
              <a:rPr sz="1200" spc="-15" dirty="0">
                <a:latin typeface="Garamond"/>
                <a:cs typeface="Garamond"/>
              </a:rPr>
              <a:t>ment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formazion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l’aggiornament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personale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matematico-scientifiche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recupero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potenziamento).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sintesi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richiest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permett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</a:t>
            </a:r>
            <a:r>
              <a:rPr sz="1200" spc="-1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struire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sull’ampiezza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dell'offert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tipologia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10" dirty="0">
                <a:latin typeface="Garamond"/>
                <a:cs typeface="Garamond"/>
              </a:rPr>
              <a:t>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ritenut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spc="-10" dirty="0">
                <a:latin typeface="Garamond"/>
                <a:cs typeface="Garamond"/>
              </a:rPr>
              <a:t>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a,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durata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sull’indice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concentrazion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sostenute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importanti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sull’importanza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buit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gente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prog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tto,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coin</a:t>
            </a:r>
            <a:r>
              <a:rPr sz="1200" spc="-10" dirty="0">
                <a:latin typeface="Garamond"/>
                <a:cs typeface="Garamond"/>
              </a:rPr>
              <a:t>volgimento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este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qualificato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selezionati,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sull’indice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ammentazion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spesa,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sulla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spesa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alunno.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sostenuto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sé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qualità;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contrari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</a:t>
            </a:r>
            <a:r>
              <a:rPr sz="1200" spc="-10" dirty="0">
                <a:latin typeface="Garamond"/>
                <a:cs typeface="Garamond"/>
              </a:rPr>
              <a:t>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h</a:t>
            </a:r>
            <a:r>
              <a:rPr sz="1200" spc="-5" dirty="0">
                <a:latin typeface="Garamond"/>
                <a:cs typeface="Garamond"/>
              </a:rPr>
              <a:t>an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grande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mole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getti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rischian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disperdere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energie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tan</a:t>
            </a:r>
            <a:r>
              <a:rPr sz="1200" spc="-5" dirty="0">
                <a:latin typeface="Garamond"/>
                <a:cs typeface="Garamond"/>
              </a:rPr>
              <a:t>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piccol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attività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perdend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vista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obiettiv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carattere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generale.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umerosità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D13]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90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Ampiezz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dell'offert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(p_093)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5765301"/>
            <a:ext cx="6075426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49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54213"/>
              </p:ext>
            </p:extLst>
          </p:nvPr>
        </p:nvGraphicFramePr>
        <p:xfrm>
          <a:off x="713358" y="4615571"/>
          <a:ext cx="6129524" cy="693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4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146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Ampiez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'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offert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905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(99,0%)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13,95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9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4651" y="2047504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7700" y="2050552"/>
            <a:ext cx="0" cy="947419"/>
          </a:xfrm>
          <a:custGeom>
            <a:avLst/>
            <a:gdLst/>
            <a:ahLst/>
            <a:cxnLst/>
            <a:rect l="l" t="t" r="r" b="b"/>
            <a:pathLst>
              <a:path h="947419">
                <a:moveTo>
                  <a:pt x="0" y="0"/>
                </a:moveTo>
                <a:lnTo>
                  <a:pt x="0" y="94716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12864" y="2050552"/>
            <a:ext cx="0" cy="947419"/>
          </a:xfrm>
          <a:custGeom>
            <a:avLst/>
            <a:gdLst/>
            <a:ahLst/>
            <a:cxnLst/>
            <a:rect l="l" t="t" r="r" b="b"/>
            <a:pathLst>
              <a:path h="947419">
                <a:moveTo>
                  <a:pt x="0" y="0"/>
                </a:moveTo>
                <a:lnTo>
                  <a:pt x="0" y="94716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89" y="449103"/>
            <a:ext cx="6146800" cy="1888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6985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riferimento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914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426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(come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già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certo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aderisc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VALES).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Negl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seguono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</a:t>
            </a:r>
            <a:r>
              <a:rPr sz="1200" spc="-5" dirty="0">
                <a:latin typeface="Garamond"/>
                <a:cs typeface="Garamond"/>
              </a:rPr>
              <a:t>ne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tabelle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lor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lettur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purame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comparativa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</a:t>
            </a:r>
            <a:r>
              <a:rPr sz="1200" dirty="0">
                <a:latin typeface="Garamond"/>
                <a:cs typeface="Garamond"/>
              </a:rPr>
              <a:t>’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rifl</a:t>
            </a:r>
            <a:r>
              <a:rPr sz="1200" spc="-5" dirty="0">
                <a:latin typeface="Garamond"/>
                <a:cs typeface="Garamond"/>
              </a:rPr>
              <a:t>essione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invece,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inserito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propri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contesto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spc="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permetter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tituzione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astic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legger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un’ottica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valutativa.</a:t>
            </a:r>
            <a:endParaRPr sz="1200">
              <a:latin typeface="Garamond"/>
              <a:cs typeface="Garamond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000" b="1" spc="-5" dirty="0">
                <a:latin typeface="Courier New"/>
                <a:cs typeface="Courier New"/>
              </a:rPr>
              <a:t>Esempi</a:t>
            </a:r>
            <a:r>
              <a:rPr sz="1000" b="1" dirty="0">
                <a:latin typeface="Courier New"/>
                <a:cs typeface="Courier New"/>
              </a:rPr>
              <a:t>o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1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1050">
              <a:latin typeface="Times New Roman"/>
              <a:cs typeface="Times New Roman"/>
            </a:endParaRPr>
          </a:p>
          <a:p>
            <a:pPr marL="460375">
              <a:lnSpc>
                <a:spcPct val="100000"/>
              </a:lnSpc>
            </a:pPr>
            <a:r>
              <a:rPr sz="850" b="1" spc="-10" dirty="0">
                <a:latin typeface="Garamond"/>
                <a:cs typeface="Garamond"/>
              </a:rPr>
              <a:t>Tabe</a:t>
            </a:r>
            <a:r>
              <a:rPr sz="850" b="1" spc="5" dirty="0">
                <a:latin typeface="Garamond"/>
                <a:cs typeface="Garamond"/>
              </a:rPr>
              <a:t>l</a:t>
            </a:r>
            <a:r>
              <a:rPr sz="850" b="1" dirty="0">
                <a:latin typeface="Garamond"/>
                <a:cs typeface="Garamond"/>
              </a:rPr>
              <a:t>la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a</a:t>
            </a:r>
            <a:r>
              <a:rPr sz="850" b="1" spc="10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–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Perce</a:t>
            </a:r>
            <a:r>
              <a:rPr sz="850" b="1" spc="-10" dirty="0">
                <a:latin typeface="Garamond"/>
                <a:cs typeface="Garamond"/>
              </a:rPr>
              <a:t>n</a:t>
            </a:r>
            <a:r>
              <a:rPr sz="850" b="1" spc="-5" dirty="0">
                <a:latin typeface="Garamond"/>
                <a:cs typeface="Garamond"/>
              </a:rPr>
              <a:t>t</a:t>
            </a:r>
            <a:r>
              <a:rPr sz="850" b="1" spc="-10" dirty="0">
                <a:latin typeface="Garamond"/>
                <a:cs typeface="Garamond"/>
              </a:rPr>
              <a:t>u</a:t>
            </a:r>
            <a:r>
              <a:rPr sz="850" b="1" spc="-15" dirty="0">
                <a:latin typeface="Garamond"/>
                <a:cs typeface="Garamond"/>
              </a:rPr>
              <a:t>a</a:t>
            </a:r>
            <a:r>
              <a:rPr sz="850" b="1" dirty="0">
                <a:latin typeface="Garamond"/>
                <a:cs typeface="Garamond"/>
              </a:rPr>
              <a:t>l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d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v</a:t>
            </a:r>
            <a:r>
              <a:rPr sz="850" b="1" spc="-10" dirty="0">
                <a:latin typeface="Garamond"/>
                <a:cs typeface="Garamond"/>
              </a:rPr>
              <a:t>ot</a:t>
            </a:r>
            <a:r>
              <a:rPr sz="850" b="1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nt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10" dirty="0">
                <a:latin typeface="Garamond"/>
                <a:cs typeface="Garamond"/>
              </a:rPr>
              <a:t>e</a:t>
            </a:r>
            <a:r>
              <a:rPr sz="850" b="1" dirty="0">
                <a:latin typeface="Garamond"/>
                <a:cs typeface="Garamond"/>
              </a:rPr>
              <a:t>ff</a:t>
            </a:r>
            <a:r>
              <a:rPr sz="850" b="1" spc="-5" dirty="0">
                <a:latin typeface="Garamond"/>
                <a:cs typeface="Garamond"/>
              </a:rPr>
              <a:t>et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dirty="0">
                <a:latin typeface="Garamond"/>
                <a:cs typeface="Garamond"/>
              </a:rPr>
              <a:t>ivi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r</a:t>
            </a:r>
            <a:r>
              <a:rPr sz="850" b="1" spc="-15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Garamond"/>
                <a:cs typeface="Garamond"/>
              </a:rPr>
              <a:t>s</a:t>
            </a:r>
            <a:r>
              <a:rPr sz="850" b="1" spc="-10" dirty="0">
                <a:latin typeface="Garamond"/>
                <a:cs typeface="Garamond"/>
              </a:rPr>
              <a:t>p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spc="-5" dirty="0">
                <a:latin typeface="Garamond"/>
                <a:cs typeface="Garamond"/>
              </a:rPr>
              <a:t>to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al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spc="-5" dirty="0">
                <a:latin typeface="Garamond"/>
                <a:cs typeface="Garamond"/>
              </a:rPr>
              <a:t>o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dirty="0">
                <a:latin typeface="Garamond"/>
                <a:cs typeface="Garamond"/>
              </a:rPr>
              <a:t>a</a:t>
            </a:r>
            <a:r>
              <a:rPr sz="850" b="1" spc="10" dirty="0">
                <a:latin typeface="Garamond"/>
                <a:cs typeface="Garamond"/>
              </a:rPr>
              <a:t>l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d</a:t>
            </a:r>
            <a:r>
              <a:rPr sz="850" b="1" spc="-10" dirty="0">
                <a:latin typeface="Garamond"/>
                <a:cs typeface="Garamond"/>
              </a:rPr>
              <a:t>e</a:t>
            </a:r>
            <a:r>
              <a:rPr sz="850" b="1" spc="-5" dirty="0">
                <a:latin typeface="Garamond"/>
                <a:cs typeface="Garamond"/>
              </a:rPr>
              <a:t>gli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ave</a:t>
            </a:r>
            <a:r>
              <a:rPr sz="850" b="1" spc="-5" dirty="0">
                <a:latin typeface="Garamond"/>
                <a:cs typeface="Garamond"/>
              </a:rPr>
              <a:t>nti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d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Garamond"/>
                <a:cs typeface="Garamond"/>
              </a:rPr>
              <a:t>ri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spc="0" dirty="0">
                <a:latin typeface="Garamond"/>
                <a:cs typeface="Garamond"/>
              </a:rPr>
              <a:t>t</a:t>
            </a:r>
            <a:r>
              <a:rPr sz="850" b="1" spc="-5" dirty="0">
                <a:latin typeface="Garamond"/>
                <a:cs typeface="Garamond"/>
              </a:rPr>
              <a:t>o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10" dirty="0">
                <a:latin typeface="Garamond"/>
                <a:cs typeface="Garamond"/>
              </a:rPr>
              <a:t>(</a:t>
            </a:r>
            <a:r>
              <a:rPr sz="850" b="1" spc="-5" dirty="0">
                <a:latin typeface="Garamond"/>
                <a:cs typeface="Garamond"/>
              </a:rPr>
              <a:t>C_25</a:t>
            </a:r>
            <a:r>
              <a:rPr sz="850" b="1" spc="0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)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4651" y="3000766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4651" y="5125984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7700" y="5129032"/>
            <a:ext cx="0" cy="2313940"/>
          </a:xfrm>
          <a:custGeom>
            <a:avLst/>
            <a:gdLst/>
            <a:ahLst/>
            <a:cxnLst/>
            <a:rect l="l" t="t" r="r" b="b"/>
            <a:pathLst>
              <a:path h="2313940">
                <a:moveTo>
                  <a:pt x="0" y="0"/>
                </a:moveTo>
                <a:lnTo>
                  <a:pt x="0" y="23134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12864" y="5129032"/>
            <a:ext cx="0" cy="2313940"/>
          </a:xfrm>
          <a:custGeom>
            <a:avLst/>
            <a:gdLst/>
            <a:ahLst/>
            <a:cxnLst/>
            <a:rect l="l" t="t" r="r" b="b"/>
            <a:pathLst>
              <a:path h="2313940">
                <a:moveTo>
                  <a:pt x="0" y="0"/>
                </a:moveTo>
                <a:lnTo>
                  <a:pt x="0" y="23134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7390" y="3149419"/>
            <a:ext cx="6146800" cy="2237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Accant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nom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dell’indicatore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colonna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valore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dio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dell’indicatore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ato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all’insiem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</a:t>
            </a:r>
            <a:r>
              <a:rPr sz="1200" spc="-10" dirty="0">
                <a:latin typeface="Garamond"/>
                <a:cs typeface="Garamond"/>
              </a:rPr>
              <a:t>bil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calcolarlo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stato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894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914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</a:t>
            </a:r>
            <a:r>
              <a:rPr sz="1200" spc="-10" dirty="0">
                <a:latin typeface="Garamond"/>
                <a:cs typeface="Garamond"/>
              </a:rPr>
              <a:t>anti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quindi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97,8%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partecipa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)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colonna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inserito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valore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dell’ind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nat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rapporto.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Nell’esempio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1,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votanti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</a:t>
            </a:r>
            <a:r>
              <a:rPr sz="1200" spc="-1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llegiali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RM</a:t>
            </a:r>
            <a:r>
              <a:rPr sz="1200" spc="-10" dirty="0">
                <a:latin typeface="Garamond"/>
                <a:cs typeface="Garamond"/>
              </a:rPr>
              <a:t>IC000000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10,5%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agl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diritto;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possibil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l’indicatore,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ossi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8</a:t>
            </a:r>
            <a:r>
              <a:rPr sz="1200" spc="-5" dirty="0">
                <a:latin typeface="Garamond"/>
                <a:cs typeface="Garamond"/>
              </a:rPr>
              <a:t>9</a:t>
            </a:r>
            <a:r>
              <a:rPr sz="1200" spc="-10" dirty="0">
                <a:latin typeface="Garamond"/>
                <a:cs typeface="Garamond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(rappresentanti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97,8%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2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panti)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votanti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</a:t>
            </a:r>
            <a:r>
              <a:rPr sz="1200" spc="-20" dirty="0">
                <a:latin typeface="Garamond"/>
                <a:cs typeface="Garamond"/>
              </a:rPr>
              <a:t>1</a:t>
            </a:r>
            <a:r>
              <a:rPr sz="1200" spc="-10" dirty="0">
                <a:latin typeface="Garamond"/>
                <a:cs typeface="Garamond"/>
              </a:rPr>
              <a:t>,7%,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ossi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circa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do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RMIC0000</a:t>
            </a:r>
            <a:r>
              <a:rPr sz="1200" spc="-15" dirty="0">
                <a:latin typeface="Garamond"/>
                <a:cs typeface="Garamond"/>
              </a:rPr>
              <a:t>0</a:t>
            </a:r>
            <a:r>
              <a:rPr sz="1200" spc="-5" dirty="0">
                <a:latin typeface="Garamond"/>
                <a:cs typeface="Garamond"/>
              </a:rPr>
              <a:t>0.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65"/>
              </a:spcBef>
            </a:pPr>
            <a:r>
              <a:rPr sz="1000" b="1" spc="-5" dirty="0">
                <a:latin typeface="Courier New"/>
                <a:cs typeface="Courier New"/>
              </a:rPr>
              <a:t>Esempi</a:t>
            </a:r>
            <a:r>
              <a:rPr sz="1000" b="1" dirty="0">
                <a:latin typeface="Courier New"/>
                <a:cs typeface="Courier New"/>
              </a:rPr>
              <a:t>o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2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850">
              <a:latin typeface="Times New Roman"/>
              <a:cs typeface="Times New Roman"/>
            </a:endParaRPr>
          </a:p>
          <a:p>
            <a:pPr marL="466090">
              <a:lnSpc>
                <a:spcPct val="100000"/>
              </a:lnSpc>
            </a:pPr>
            <a:r>
              <a:rPr sz="850" b="1" spc="-10" dirty="0">
                <a:latin typeface="Garamond"/>
                <a:cs typeface="Garamond"/>
              </a:rPr>
              <a:t>Tabe</a:t>
            </a:r>
            <a:r>
              <a:rPr sz="850" b="1" spc="5" dirty="0">
                <a:latin typeface="Garamond"/>
                <a:cs typeface="Garamond"/>
              </a:rPr>
              <a:t>l</a:t>
            </a:r>
            <a:r>
              <a:rPr sz="850" b="1" dirty="0">
                <a:latin typeface="Garamond"/>
                <a:cs typeface="Garamond"/>
              </a:rPr>
              <a:t>la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b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–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L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Garamond"/>
                <a:cs typeface="Garamond"/>
              </a:rPr>
              <a:t>ve</a:t>
            </a:r>
            <a:r>
              <a:rPr sz="850" b="1" dirty="0">
                <a:latin typeface="Garamond"/>
                <a:cs typeface="Garamond"/>
              </a:rPr>
              <a:t>lli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di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p</a:t>
            </a:r>
            <a:r>
              <a:rPr sz="850" b="1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rt</a:t>
            </a:r>
            <a:r>
              <a:rPr sz="850" b="1" spc="-10" dirty="0">
                <a:latin typeface="Garamond"/>
                <a:cs typeface="Garamond"/>
              </a:rPr>
              <a:t>e</a:t>
            </a:r>
            <a:r>
              <a:rPr sz="850" b="1" spc="-5" dirty="0">
                <a:latin typeface="Garamond"/>
                <a:cs typeface="Garamond"/>
              </a:rPr>
              <a:t>c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dirty="0">
                <a:latin typeface="Garamond"/>
                <a:cs typeface="Garamond"/>
              </a:rPr>
              <a:t>p</a:t>
            </a:r>
            <a:r>
              <a:rPr sz="850" b="1" spc="-5" dirty="0">
                <a:latin typeface="Garamond"/>
                <a:cs typeface="Garamond"/>
              </a:rPr>
              <a:t>az</a:t>
            </a:r>
            <a:r>
              <a:rPr sz="850" b="1" spc="-15" dirty="0">
                <a:latin typeface="Garamond"/>
                <a:cs typeface="Garamond"/>
              </a:rPr>
              <a:t>io</a:t>
            </a:r>
            <a:r>
              <a:rPr sz="850" b="1" spc="-5" dirty="0">
                <a:latin typeface="Garamond"/>
                <a:cs typeface="Garamond"/>
              </a:rPr>
              <a:t>ne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d</a:t>
            </a:r>
            <a:r>
              <a:rPr sz="850" b="1" spc="-10" dirty="0">
                <a:latin typeface="Garamond"/>
                <a:cs typeface="Garamond"/>
              </a:rPr>
              <a:t>e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10" dirty="0">
                <a:latin typeface="Garamond"/>
                <a:cs typeface="Garamond"/>
              </a:rPr>
              <a:t>g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spc="10" dirty="0">
                <a:latin typeface="Garamond"/>
                <a:cs typeface="Garamond"/>
              </a:rPr>
              <a:t>n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spc="-15" dirty="0">
                <a:latin typeface="Garamond"/>
                <a:cs typeface="Garamond"/>
              </a:rPr>
              <a:t>o</a:t>
            </a:r>
            <a:r>
              <a:rPr sz="850" b="1" spc="-5" dirty="0">
                <a:latin typeface="Garamond"/>
                <a:cs typeface="Garamond"/>
              </a:rPr>
              <a:t>ri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alle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at</a:t>
            </a:r>
            <a:r>
              <a:rPr sz="850" b="1" spc="-10" dirty="0">
                <a:latin typeface="Garamond"/>
                <a:cs typeface="Garamond"/>
              </a:rPr>
              <a:t>ti</a:t>
            </a:r>
            <a:r>
              <a:rPr sz="850" b="1" spc="10" dirty="0">
                <a:latin typeface="Garamond"/>
                <a:cs typeface="Garamond"/>
              </a:rPr>
              <a:t>v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dirty="0">
                <a:latin typeface="Garamond"/>
                <a:cs typeface="Garamond"/>
              </a:rPr>
              <a:t>t</a:t>
            </a:r>
            <a:r>
              <a:rPr sz="850" b="1" spc="-5" dirty="0">
                <a:latin typeface="Garamond"/>
                <a:cs typeface="Garamond"/>
              </a:rPr>
              <a:t>à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d</a:t>
            </a:r>
            <a:r>
              <a:rPr sz="850" b="1" spc="-10" dirty="0">
                <a:latin typeface="Garamond"/>
                <a:cs typeface="Garamond"/>
              </a:rPr>
              <a:t>e</a:t>
            </a:r>
            <a:r>
              <a:rPr sz="850" b="1" dirty="0">
                <a:latin typeface="Garamond"/>
                <a:cs typeface="Garamond"/>
              </a:rPr>
              <a:t>lla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sc</a:t>
            </a:r>
            <a:r>
              <a:rPr sz="850" b="1" spc="-10" dirty="0">
                <a:latin typeface="Garamond"/>
                <a:cs typeface="Garamond"/>
              </a:rPr>
              <a:t>u</a:t>
            </a:r>
            <a:r>
              <a:rPr sz="850" b="1" spc="-5" dirty="0">
                <a:latin typeface="Garamond"/>
                <a:cs typeface="Garamond"/>
              </a:rPr>
              <a:t>o</a:t>
            </a:r>
            <a:r>
              <a:rPr sz="850" b="1" dirty="0">
                <a:latin typeface="Garamond"/>
                <a:cs typeface="Garamond"/>
              </a:rPr>
              <a:t>la</a:t>
            </a:r>
            <a:r>
              <a:rPr sz="850" b="1" spc="10" dirty="0">
                <a:latin typeface="Times New Roman"/>
                <a:cs typeface="Times New Roman"/>
              </a:rPr>
              <a:t> </a:t>
            </a:r>
            <a:r>
              <a:rPr sz="850" b="1" spc="-15" dirty="0">
                <a:latin typeface="Garamond"/>
                <a:cs typeface="Garamond"/>
              </a:rPr>
              <a:t>(</a:t>
            </a:r>
            <a:r>
              <a:rPr sz="850" b="1" dirty="0">
                <a:latin typeface="Garamond"/>
                <a:cs typeface="Garamond"/>
              </a:rPr>
              <a:t>C</a:t>
            </a:r>
            <a:r>
              <a:rPr sz="850" b="1" spc="-5" dirty="0">
                <a:latin typeface="Garamond"/>
                <a:cs typeface="Garamond"/>
              </a:rPr>
              <a:t>_</a:t>
            </a:r>
            <a:r>
              <a:rPr sz="850" b="1" spc="-10" dirty="0">
                <a:latin typeface="Garamond"/>
                <a:cs typeface="Garamond"/>
              </a:rPr>
              <a:t>2</a:t>
            </a:r>
            <a:r>
              <a:rPr sz="850" b="1" spc="-5" dirty="0">
                <a:latin typeface="Garamond"/>
                <a:cs typeface="Garamond"/>
              </a:rPr>
              <a:t>6)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4651" y="7445512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7390" y="7703897"/>
            <a:ext cx="6147435" cy="172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</a:t>
            </a:r>
            <a:r>
              <a:rPr sz="1200" spc="5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entato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modalità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per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olat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ques</a:t>
            </a:r>
            <a:r>
              <a:rPr sz="1200" spc="0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caso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livello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partecipazione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g</a:t>
            </a:r>
            <a:r>
              <a:rPr sz="1200" spc="-2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nitor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scuole).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modal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tà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ricadon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all’intern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livello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(sempre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riferimento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941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1°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426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ciclo</a:t>
            </a:r>
            <a:r>
              <a:rPr sz="1200" spc="-20" dirty="0">
                <a:latin typeface="Garamond"/>
                <a:cs typeface="Garamond"/>
              </a:rPr>
              <a:t>)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term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dalit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</a:t>
            </a:r>
            <a:r>
              <a:rPr sz="1200" spc="-5" dirty="0">
                <a:latin typeface="Garamond"/>
                <a:cs typeface="Garamond"/>
              </a:rPr>
              <a:t>ntuale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complessiva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per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possibile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l’indic</a:t>
            </a:r>
            <a:r>
              <a:rPr sz="1200" spc="-20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</a:t>
            </a:r>
            <a:r>
              <a:rPr sz="1200" dirty="0">
                <a:latin typeface="Garamond"/>
                <a:cs typeface="Garamond"/>
              </a:rPr>
              <a:t>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99,2%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scuole),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seguire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possib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’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0,8%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scuole).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Nell’ultima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rig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tabella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portat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modalità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dell’indicato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destinato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rapporto.</a:t>
            </a:r>
            <a:endParaRPr sz="1200">
              <a:latin typeface="Garamond"/>
              <a:cs typeface="Garamond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Nell’esempio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2,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RMIC000000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b</a:t>
            </a:r>
            <a:r>
              <a:rPr sz="1200" spc="-5" dirty="0">
                <a:latin typeface="Garamond"/>
                <a:cs typeface="Garamond"/>
              </a:rPr>
              <a:t>asso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</a:t>
            </a:r>
            <a:r>
              <a:rPr sz="1200" spc="-15" dirty="0">
                <a:latin typeface="Garamond"/>
                <a:cs typeface="Garamond"/>
              </a:rPr>
              <a:t>v</a:t>
            </a:r>
            <a:r>
              <a:rPr sz="1200" spc="-5" dirty="0">
                <a:latin typeface="Garamond"/>
                <a:cs typeface="Garamond"/>
              </a:rPr>
              <a:t>ello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partecipazio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ge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dirty="0">
                <a:latin typeface="Garamond"/>
                <a:cs typeface="Garamond"/>
              </a:rPr>
              <a:t>itori,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solo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l’1,4%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partecipanti.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52270" y="2328809"/>
          <a:ext cx="5246367" cy="4819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4046"/>
                <a:gridCol w="986408"/>
                <a:gridCol w="835913"/>
              </a:tblGrid>
              <a:tr h="307085">
                <a:tc>
                  <a:txBody>
                    <a:bodyPr/>
                    <a:lstStyle/>
                    <a:p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1843">
                      <a:solidFill>
                        <a:srgbClr val="000000"/>
                      </a:solidFill>
                      <a:prstDash val="solid"/>
                    </a:lnR>
                    <a:lnT w="47751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80"/>
                        </a:lnSpc>
                      </a:pPr>
                      <a:r>
                        <a:rPr sz="750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80"/>
                        </a:lnSpc>
                      </a:pPr>
                      <a:r>
                        <a:rPr sz="750" i="1" dirty="0">
                          <a:latin typeface="Arial"/>
                          <a:cs typeface="Arial"/>
                        </a:rPr>
                        <a:t>894 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ole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184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9ACCFF"/>
                      </a:solidFill>
                      <a:prstDash val="solid"/>
                    </a:lnR>
                    <a:lnT w="47751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55"/>
                        </a:lnSpc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la: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975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RM</a:t>
                      </a:r>
                      <a:r>
                        <a:rPr sz="850" spc="-10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C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00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9ACCFF"/>
                      </a:solidFill>
                      <a:prstDash val="solid"/>
                    </a:lnL>
                    <a:lnR w="19557">
                      <a:solidFill>
                        <a:srgbClr val="9ACCFF"/>
                      </a:solidFill>
                      <a:prstDash val="solid"/>
                    </a:lnR>
                    <a:lnT w="16509">
                      <a:solidFill>
                        <a:srgbClr val="000000"/>
                      </a:solidFill>
                      <a:prstDash val="solid"/>
                    </a:lnT>
                    <a:lnB w="4013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17487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erc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tua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ef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tti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isp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tto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tale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gli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enti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rit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1843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21,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184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9ACCFF"/>
                      </a:solidFill>
                      <a:prstDash val="solid"/>
                    </a:lnR>
                    <a:lnT w="19557">
                      <a:solidFill>
                        <a:srgbClr val="FFFFFF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,5%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9ACCFF"/>
                      </a:solidFill>
                      <a:prstDash val="solid"/>
                    </a:lnL>
                    <a:lnR w="19557">
                      <a:solidFill>
                        <a:srgbClr val="9ACCFF"/>
                      </a:solidFill>
                      <a:prstDash val="solid"/>
                    </a:lnR>
                    <a:lnT w="4013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157605" y="5378333"/>
          <a:ext cx="5235699" cy="1946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9401"/>
                <a:gridCol w="3557777"/>
                <a:gridCol w="1128521"/>
              </a:tblGrid>
              <a:tr h="198310">
                <a:tc gridSpan="2">
                  <a:txBody>
                    <a:bodyPr/>
                    <a:lstStyle/>
                    <a:p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47751">
                      <a:solidFill>
                        <a:srgbClr val="FFFFFF"/>
                      </a:solidFill>
                      <a:prstDash val="solid"/>
                    </a:lnT>
                    <a:lnB w="4051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rce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7751">
                      <a:solidFill>
                        <a:srgbClr val="FFFFFF"/>
                      </a:solidFill>
                      <a:prstDash val="solid"/>
                    </a:lnT>
                    <a:lnB w="2489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308">
                <a:tc rowSpan="5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ali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8889">
                      <a:solidFill>
                        <a:srgbClr val="000000"/>
                      </a:solidFill>
                      <a:prstDash val="solid"/>
                    </a:lnR>
                    <a:lnT w="405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liv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lo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one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88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40512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1,4%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4891">
                      <a:solidFill>
                        <a:srgbClr val="000000"/>
                      </a:solidFill>
                      <a:prstDash val="solid"/>
                    </a:lnT>
                    <a:lnB w="524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54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88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dio-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llo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88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29,5%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52450">
                      <a:solidFill>
                        <a:srgbClr val="FFFFFF"/>
                      </a:solidFill>
                      <a:prstDash val="solid"/>
                    </a:lnT>
                    <a:lnB w="53212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69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88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dio-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lto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ello di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one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88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9651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59,8%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53212">
                      <a:solidFill>
                        <a:srgbClr val="FFFFFF"/>
                      </a:solidFill>
                      <a:prstDash val="solid"/>
                    </a:lnT>
                    <a:lnB w="524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50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88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lto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ello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art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88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8,4%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52450">
                      <a:solidFill>
                        <a:srgbClr val="FFFFFF"/>
                      </a:solidFill>
                      <a:prstDash val="solid"/>
                    </a:lnT>
                    <a:lnB w="53212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69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88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le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88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b="1" i="1" dirty="0">
                          <a:latin typeface="Arial"/>
                          <a:cs typeface="Arial"/>
                        </a:rPr>
                        <a:t>99,</a:t>
                      </a:r>
                      <a:r>
                        <a:rPr sz="750" b="1" i="1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53212">
                      <a:solidFill>
                        <a:srgbClr val="FFFFFF"/>
                      </a:solidFill>
                      <a:prstDash val="solid"/>
                    </a:lnT>
                    <a:lnB w="40258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82498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anti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9651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0,8%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0258">
                      <a:solidFill>
                        <a:srgbClr val="FFFFFF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01929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b="1" i="1" dirty="0">
                          <a:latin typeface="Arial"/>
                          <a:cs typeface="Arial"/>
                        </a:rPr>
                        <a:t>Totale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48513">
                      <a:solidFill>
                        <a:srgbClr val="9ACC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b="1" i="1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50" b="1" i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8513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267461">
                <a:tc rowSpan="2"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la: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RMI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C00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48513">
                      <a:solidFill>
                        <a:srgbClr val="9ACCFF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1460" marR="236220" indent="-10795">
                        <a:lnSpc>
                          <a:spcPts val="950"/>
                        </a:lnSpc>
                      </a:pPr>
                      <a:r>
                        <a:rPr sz="850" spc="5" dirty="0">
                          <a:latin typeface="Garamond"/>
                          <a:cs typeface="Garamond"/>
                        </a:rPr>
                        <a:t>B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a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ss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o</a:t>
                      </a:r>
                      <a:r>
                        <a:rPr sz="8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l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v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e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l</a:t>
                      </a:r>
                      <a:r>
                        <a:rPr sz="850" spc="15" dirty="0">
                          <a:latin typeface="Garamond"/>
                          <a:cs typeface="Garamond"/>
                        </a:rPr>
                        <a:t>l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o</a:t>
                      </a:r>
                      <a:r>
                        <a:rPr sz="85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d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p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ar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te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c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spc="-10" dirty="0">
                          <a:latin typeface="Garamond"/>
                          <a:cs typeface="Garamond"/>
                        </a:rPr>
                        <a:t>p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a</a:t>
                      </a:r>
                      <a:r>
                        <a:rPr sz="850" spc="-10" dirty="0">
                          <a:latin typeface="Garamond"/>
                          <a:cs typeface="Garamond"/>
                        </a:rPr>
                        <a:t>z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one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48513">
                      <a:solidFill>
                        <a:srgbClr val="9ACCFF"/>
                      </a:solidFill>
                      <a:prstDash val="solid"/>
                    </a:lnT>
                    <a:solidFill>
                      <a:srgbClr val="9ACCFF"/>
                    </a:solidFill>
                  </a:tcPr>
                </a:tc>
              </a:tr>
              <a:tr h="3994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22605">
                      <a:solidFill>
                        <a:srgbClr val="000000"/>
                      </a:solidFill>
                      <a:prstDash val="solid"/>
                    </a:lnR>
                    <a:lnT w="48513">
                      <a:solidFill>
                        <a:srgbClr val="9ACCFF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2605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6800" cy="157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tip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descrittivo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esplora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tipologia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importanti,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dall’istituzion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bas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contenuto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(ad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argoment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l’aggior</a:t>
            </a:r>
            <a:r>
              <a:rPr sz="1200" spc="-5" dirty="0">
                <a:latin typeface="Garamond"/>
                <a:cs typeface="Garamond"/>
              </a:rPr>
              <a:t>n</a:t>
            </a:r>
            <a:r>
              <a:rPr sz="1200" spc="-10" dirty="0">
                <a:latin typeface="Garamond"/>
                <a:cs typeface="Garamond"/>
              </a:rPr>
              <a:t>amento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personale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abilit</a:t>
            </a:r>
            <a:r>
              <a:rPr sz="1200" dirty="0">
                <a:latin typeface="Garamond"/>
                <a:cs typeface="Garamond"/>
              </a:rPr>
              <a:t>à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matematico-scientifiche,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pensati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tecnologie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inform</a:t>
            </a:r>
            <a:r>
              <a:rPr sz="1200" spc="-10" dirty="0">
                <a:latin typeface="Garamond"/>
                <a:cs typeface="Garamond"/>
              </a:rPr>
              <a:t>at</a:t>
            </a:r>
            <a:r>
              <a:rPr sz="1200" spc="-5" dirty="0">
                <a:latin typeface="Garamond"/>
                <a:cs typeface="Garamond"/>
              </a:rPr>
              <a:t>iche).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D14]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91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Tipologia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relativ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(P_094)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89" y="6022858"/>
            <a:ext cx="6075426" cy="922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390" y="6288100"/>
            <a:ext cx="6145530" cy="1014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durata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importanti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viene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considerazione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descriver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capacità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nvestir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specificatamente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alcun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tem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settori,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evidenziando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prospettiva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strategica.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D14]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92-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Durat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media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d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progett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ann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_095)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0089" y="8449819"/>
            <a:ext cx="6075426" cy="92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50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88709"/>
              </p:ext>
            </p:extLst>
          </p:nvPr>
        </p:nvGraphicFramePr>
        <p:xfrm>
          <a:off x="700404" y="2015944"/>
          <a:ext cx="6139431" cy="34590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8178"/>
                <a:gridCol w="862964"/>
                <a:gridCol w="1558289"/>
              </a:tblGrid>
              <a:tr h="734567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9370" algn="ctr">
                        <a:lnSpc>
                          <a:spcPct val="958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che ha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aliz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 argo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ento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60020" marR="154305" algn="ctr">
                        <a:lnSpc>
                          <a:spcPts val="1040"/>
                        </a:lnSpc>
                        <a:spcBef>
                          <a:spcPts val="2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(87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etti 96,1%)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260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 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ormazi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ento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Abi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tich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lettur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/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bib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14,0%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Abi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ico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scientific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he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Preven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isa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clusi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stran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ecnolog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formatich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IC)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7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Attivit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artistic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espressi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8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Educa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onvi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civile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Sport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Orienta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accog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contin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ità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6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trasversa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d’isti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30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031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30685"/>
              </p:ext>
            </p:extLst>
          </p:nvPr>
        </p:nvGraphicFramePr>
        <p:xfrm>
          <a:off x="713358" y="7294001"/>
          <a:ext cx="6129524" cy="6937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61562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  <a:tr h="332231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Durat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ogett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863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(94,4%)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3,99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2,00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4651" y="1046998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7700" y="1050046"/>
            <a:ext cx="0" cy="2406015"/>
          </a:xfrm>
          <a:custGeom>
            <a:avLst/>
            <a:gdLst/>
            <a:ahLst/>
            <a:cxnLst/>
            <a:rect l="l" t="t" r="r" b="b"/>
            <a:pathLst>
              <a:path h="2406015">
                <a:moveTo>
                  <a:pt x="0" y="0"/>
                </a:moveTo>
                <a:lnTo>
                  <a:pt x="0" y="240563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12864" y="1050046"/>
            <a:ext cx="0" cy="2406015"/>
          </a:xfrm>
          <a:custGeom>
            <a:avLst/>
            <a:gdLst/>
            <a:ahLst/>
            <a:cxnLst/>
            <a:rect l="l" t="t" r="r" b="b"/>
            <a:pathLst>
              <a:path h="2406015">
                <a:moveTo>
                  <a:pt x="0" y="0"/>
                </a:moveTo>
                <a:lnTo>
                  <a:pt x="0" y="240563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7401" y="449103"/>
            <a:ext cx="6144895" cy="88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Courier New"/>
                <a:cs typeface="Courier New"/>
              </a:rPr>
              <a:t>Esempi</a:t>
            </a:r>
            <a:r>
              <a:rPr sz="1000" b="1" dirty="0">
                <a:latin typeface="Courier New"/>
                <a:cs typeface="Courier New"/>
              </a:rPr>
              <a:t>o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3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>
              <a:latin typeface="Times New Roman"/>
              <a:cs typeface="Times New Roman"/>
            </a:endParaRPr>
          </a:p>
          <a:p>
            <a:pPr marL="462915">
              <a:lnSpc>
                <a:spcPct val="100000"/>
              </a:lnSpc>
            </a:pPr>
            <a:r>
              <a:rPr sz="850" b="1" dirty="0">
                <a:latin typeface="Garamond"/>
                <a:cs typeface="Garamond"/>
              </a:rPr>
              <a:t>Tab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dirty="0">
                <a:latin typeface="Garamond"/>
                <a:cs typeface="Garamond"/>
              </a:rPr>
              <a:t>lla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c</a:t>
            </a:r>
            <a:r>
              <a:rPr sz="850" b="1" spc="10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–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En</a:t>
            </a:r>
            <a:r>
              <a:rPr sz="850" b="1" spc="-5" dirty="0">
                <a:latin typeface="Garamond"/>
                <a:cs typeface="Garamond"/>
              </a:rPr>
              <a:t>t</a:t>
            </a:r>
            <a:r>
              <a:rPr sz="850" b="1" spc="5" dirty="0">
                <a:latin typeface="Garamond"/>
                <a:cs typeface="Garamond"/>
              </a:rPr>
              <a:t>r</a:t>
            </a:r>
            <a:r>
              <a:rPr sz="850" b="1" spc="-5" dirty="0">
                <a:latin typeface="Garamond"/>
                <a:cs typeface="Garamond"/>
              </a:rPr>
              <a:t>a</a:t>
            </a:r>
            <a:r>
              <a:rPr sz="850" b="1" spc="-10" dirty="0">
                <a:latin typeface="Garamond"/>
                <a:cs typeface="Garamond"/>
              </a:rPr>
              <a:t>t</a:t>
            </a:r>
            <a:r>
              <a:rPr sz="850" b="1" dirty="0">
                <a:latin typeface="Garamond"/>
                <a:cs typeface="Garamond"/>
              </a:rPr>
              <a:t>a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pr</a:t>
            </a:r>
            <a:r>
              <a:rPr sz="850" b="1" spc="-5" dirty="0">
                <a:latin typeface="Garamond"/>
                <a:cs typeface="Garamond"/>
              </a:rPr>
              <a:t>in</a:t>
            </a:r>
            <a:r>
              <a:rPr sz="850" b="1" dirty="0">
                <a:latin typeface="Garamond"/>
                <a:cs typeface="Garamond"/>
              </a:rPr>
              <a:t>c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dirty="0">
                <a:latin typeface="Garamond"/>
                <a:cs typeface="Garamond"/>
              </a:rPr>
              <a:t>pa</a:t>
            </a:r>
            <a:r>
              <a:rPr sz="850" b="1" spc="5" dirty="0">
                <a:latin typeface="Garamond"/>
                <a:cs typeface="Garamond"/>
              </a:rPr>
              <a:t>l</a:t>
            </a:r>
            <a:r>
              <a:rPr sz="850" b="1" dirty="0">
                <a:latin typeface="Garamond"/>
                <a:cs typeface="Garamond"/>
              </a:rPr>
              <a:t>e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d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fin</a:t>
            </a:r>
            <a:r>
              <a:rPr sz="850" b="1" spc="5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n</a:t>
            </a:r>
            <a:r>
              <a:rPr sz="850" b="1" dirty="0">
                <a:latin typeface="Garamond"/>
                <a:cs typeface="Garamond"/>
              </a:rPr>
              <a:t>z</a:t>
            </a:r>
            <a:r>
              <a:rPr sz="850" b="1" spc="-5" dirty="0">
                <a:latin typeface="Garamond"/>
                <a:cs typeface="Garamond"/>
              </a:rPr>
              <a:t>i</a:t>
            </a:r>
            <a:r>
              <a:rPr sz="850" b="1" spc="10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m</a:t>
            </a:r>
            <a:r>
              <a:rPr sz="850" b="1" dirty="0">
                <a:latin typeface="Garamond"/>
                <a:cs typeface="Garamond"/>
              </a:rPr>
              <a:t>e</a:t>
            </a:r>
            <a:r>
              <a:rPr sz="850" b="1" spc="-5" dirty="0">
                <a:latin typeface="Garamond"/>
                <a:cs typeface="Garamond"/>
              </a:rPr>
              <a:t>n</a:t>
            </a:r>
            <a:r>
              <a:rPr sz="850" b="1" dirty="0">
                <a:latin typeface="Garamond"/>
                <a:cs typeface="Garamond"/>
              </a:rPr>
              <a:t>to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d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spc="5" dirty="0">
                <a:latin typeface="Garamond"/>
                <a:cs typeface="Garamond"/>
              </a:rPr>
              <a:t>ll</a:t>
            </a:r>
            <a:r>
              <a:rPr sz="850" b="1" dirty="0">
                <a:latin typeface="Garamond"/>
                <a:cs typeface="Garamond"/>
              </a:rPr>
              <a:t>e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5" dirty="0">
                <a:latin typeface="Garamond"/>
                <a:cs typeface="Garamond"/>
              </a:rPr>
              <a:t>r</a:t>
            </a:r>
            <a:r>
              <a:rPr sz="850" b="1" dirty="0">
                <a:latin typeface="Garamond"/>
                <a:cs typeface="Garamond"/>
              </a:rPr>
              <a:t>e</a:t>
            </a:r>
            <a:r>
              <a:rPr sz="850" b="1" spc="-5" dirty="0">
                <a:latin typeface="Garamond"/>
                <a:cs typeface="Garamond"/>
              </a:rPr>
              <a:t>t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(P</a:t>
            </a:r>
            <a:r>
              <a:rPr sz="850" b="1" spc="5" dirty="0">
                <a:latin typeface="Garamond"/>
                <a:cs typeface="Garamond"/>
              </a:rPr>
              <a:t>_</a:t>
            </a:r>
            <a:r>
              <a:rPr sz="850" b="1" spc="-5" dirty="0">
                <a:latin typeface="Garamond"/>
                <a:cs typeface="Garamond"/>
              </a:rPr>
              <a:t>0</a:t>
            </a:r>
            <a:r>
              <a:rPr sz="850" b="1" dirty="0">
                <a:latin typeface="Garamond"/>
                <a:cs typeface="Garamond"/>
              </a:rPr>
              <a:t>04)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4651" y="3458728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4651" y="5323342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7700" y="5326390"/>
            <a:ext cx="0" cy="2249170"/>
          </a:xfrm>
          <a:custGeom>
            <a:avLst/>
            <a:gdLst/>
            <a:ahLst/>
            <a:cxnLst/>
            <a:rect l="l" t="t" r="r" b="b"/>
            <a:pathLst>
              <a:path h="2249170">
                <a:moveTo>
                  <a:pt x="0" y="0"/>
                </a:moveTo>
                <a:lnTo>
                  <a:pt x="0" y="224866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12864" y="5326390"/>
            <a:ext cx="0" cy="2249170"/>
          </a:xfrm>
          <a:custGeom>
            <a:avLst/>
            <a:gdLst/>
            <a:ahLst/>
            <a:cxnLst/>
            <a:rect l="l" t="t" r="r" b="b"/>
            <a:pathLst>
              <a:path h="2249170">
                <a:moveTo>
                  <a:pt x="0" y="0"/>
                </a:moveTo>
                <a:lnTo>
                  <a:pt x="0" y="224866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7390" y="3634814"/>
            <a:ext cx="6146800" cy="197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Quest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restituisc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numerosit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caso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nume</a:t>
            </a:r>
            <a:r>
              <a:rPr sz="1200" dirty="0">
                <a:latin typeface="Garamond"/>
                <a:cs typeface="Garamond"/>
              </a:rPr>
              <a:t>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tipo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finanziamento).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</a:t>
            </a:r>
            <a:r>
              <a:rPr sz="1200" spc="-1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lonna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colorata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riportat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singola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scolastica;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accanto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ra</a:t>
            </a:r>
            <a:r>
              <a:rPr sz="1200" dirty="0">
                <a:latin typeface="Garamond"/>
                <a:cs typeface="Garamond"/>
              </a:rPr>
              <a:t>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tolo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esplicitata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numer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sità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va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or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assoluto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</a:t>
            </a:r>
            <a:r>
              <a:rPr sz="1200" spc="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spc="-5" dirty="0">
                <a:latin typeface="Garamond"/>
                <a:cs typeface="Garamond"/>
              </a:rPr>
              <a:t>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calcolato.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alternativ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rispost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elemento.</a:t>
            </a:r>
            <a:endParaRPr sz="1200">
              <a:latin typeface="Garamond"/>
              <a:cs typeface="Garamond"/>
            </a:endParaRPr>
          </a:p>
          <a:p>
            <a:pPr marL="12700" marR="5715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Nell’esempio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3,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RMIC000000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2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finanziamenti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dirty="0">
                <a:latin typeface="Garamond"/>
                <a:cs typeface="Garamond"/>
              </a:rPr>
              <a:t>lla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Regione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30,5%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partecipant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altr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cali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pubbliche,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mentr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finanziamenti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statali.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spc="-5" dirty="0">
                <a:latin typeface="Courier New"/>
                <a:cs typeface="Courier New"/>
              </a:rPr>
              <a:t>Esempi</a:t>
            </a:r>
            <a:r>
              <a:rPr sz="1000" b="1" dirty="0">
                <a:latin typeface="Courier New"/>
                <a:cs typeface="Courier New"/>
              </a:rPr>
              <a:t>o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4</a:t>
            </a:r>
            <a:endParaRPr sz="1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100">
              <a:latin typeface="Times New Roman"/>
              <a:cs typeface="Times New Roman"/>
            </a:endParaRPr>
          </a:p>
          <a:p>
            <a:pPr marL="462915">
              <a:lnSpc>
                <a:spcPct val="100000"/>
              </a:lnSpc>
            </a:pPr>
            <a:r>
              <a:rPr sz="850" b="1" dirty="0">
                <a:latin typeface="Garamond"/>
                <a:cs typeface="Garamond"/>
              </a:rPr>
              <a:t>Tab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dirty="0">
                <a:latin typeface="Garamond"/>
                <a:cs typeface="Garamond"/>
              </a:rPr>
              <a:t>lla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d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–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T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dirty="0">
                <a:latin typeface="Garamond"/>
                <a:cs typeface="Garamond"/>
              </a:rPr>
              <a:t>p</a:t>
            </a:r>
            <a:r>
              <a:rPr sz="850" b="1" spc="-10" dirty="0">
                <a:latin typeface="Garamond"/>
                <a:cs typeface="Garamond"/>
              </a:rPr>
              <a:t>o</a:t>
            </a:r>
            <a:r>
              <a:rPr sz="850" b="1" dirty="0">
                <a:latin typeface="Garamond"/>
                <a:cs typeface="Garamond"/>
              </a:rPr>
              <a:t>l</a:t>
            </a:r>
            <a:r>
              <a:rPr sz="850" b="1" spc="-10" dirty="0">
                <a:latin typeface="Garamond"/>
                <a:cs typeface="Garamond"/>
              </a:rPr>
              <a:t>o</a:t>
            </a:r>
            <a:r>
              <a:rPr sz="850" b="1" dirty="0">
                <a:latin typeface="Garamond"/>
                <a:cs typeface="Garamond"/>
              </a:rPr>
              <a:t>g</a:t>
            </a:r>
            <a:r>
              <a:rPr sz="850" b="1" spc="-10" dirty="0">
                <a:latin typeface="Garamond"/>
                <a:cs typeface="Garamond"/>
              </a:rPr>
              <a:t>i</a:t>
            </a:r>
            <a:r>
              <a:rPr sz="850" b="1" dirty="0">
                <a:latin typeface="Garamond"/>
                <a:cs typeface="Garamond"/>
              </a:rPr>
              <a:t>e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di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s</a:t>
            </a:r>
            <a:r>
              <a:rPr sz="850" b="1" spc="-10" dirty="0">
                <a:latin typeface="Garamond"/>
                <a:cs typeface="Garamond"/>
              </a:rPr>
              <a:t>o</a:t>
            </a:r>
            <a:r>
              <a:rPr sz="850" b="1" spc="10" dirty="0">
                <a:latin typeface="Garamond"/>
                <a:cs typeface="Garamond"/>
              </a:rPr>
              <a:t>g</a:t>
            </a:r>
            <a:r>
              <a:rPr sz="850" b="1" dirty="0">
                <a:latin typeface="Garamond"/>
                <a:cs typeface="Garamond"/>
              </a:rPr>
              <a:t>g</a:t>
            </a:r>
            <a:r>
              <a:rPr sz="850" b="1" spc="-5" dirty="0">
                <a:latin typeface="Garamond"/>
                <a:cs typeface="Garamond"/>
              </a:rPr>
              <a:t>e</a:t>
            </a:r>
            <a:r>
              <a:rPr sz="850" b="1" spc="-10" dirty="0">
                <a:latin typeface="Garamond"/>
                <a:cs typeface="Garamond"/>
              </a:rPr>
              <a:t>tt</a:t>
            </a:r>
            <a:r>
              <a:rPr sz="850" b="1" dirty="0">
                <a:latin typeface="Garamond"/>
                <a:cs typeface="Garamond"/>
              </a:rPr>
              <a:t>i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co</a:t>
            </a:r>
            <a:r>
              <a:rPr sz="850" b="1" dirty="0">
                <a:latin typeface="Garamond"/>
                <a:cs typeface="Garamond"/>
              </a:rPr>
              <a:t>n</a:t>
            </a:r>
            <a:r>
              <a:rPr sz="850" b="1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cui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la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s</a:t>
            </a:r>
            <a:r>
              <a:rPr sz="850" b="1" spc="-5" dirty="0">
                <a:latin typeface="Garamond"/>
                <a:cs typeface="Garamond"/>
              </a:rPr>
              <a:t>c</a:t>
            </a:r>
            <a:r>
              <a:rPr sz="850" b="1" dirty="0">
                <a:latin typeface="Garamond"/>
                <a:cs typeface="Garamond"/>
              </a:rPr>
              <a:t>u</a:t>
            </a:r>
            <a:r>
              <a:rPr sz="850" b="1" spc="-10" dirty="0">
                <a:latin typeface="Garamond"/>
                <a:cs typeface="Garamond"/>
              </a:rPr>
              <a:t>o</a:t>
            </a:r>
            <a:r>
              <a:rPr sz="850" b="1" dirty="0">
                <a:latin typeface="Garamond"/>
                <a:cs typeface="Garamond"/>
              </a:rPr>
              <a:t>la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ha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Garamond"/>
                <a:cs typeface="Garamond"/>
              </a:rPr>
              <a:t>a</a:t>
            </a:r>
            <a:r>
              <a:rPr sz="850" b="1" spc="-5" dirty="0">
                <a:latin typeface="Garamond"/>
                <a:cs typeface="Garamond"/>
              </a:rPr>
              <a:t>c</a:t>
            </a:r>
            <a:r>
              <a:rPr sz="850" b="1" dirty="0">
                <a:latin typeface="Garamond"/>
                <a:cs typeface="Garamond"/>
              </a:rPr>
              <a:t>cordi</a:t>
            </a:r>
            <a:r>
              <a:rPr sz="850" b="1" spc="-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Garamond"/>
                <a:cs typeface="Garamond"/>
              </a:rPr>
              <a:t>(P</a:t>
            </a:r>
            <a:r>
              <a:rPr sz="850" b="1" dirty="0">
                <a:latin typeface="Garamond"/>
                <a:cs typeface="Garamond"/>
              </a:rPr>
              <a:t>_</a:t>
            </a:r>
            <a:r>
              <a:rPr sz="850" b="1" spc="-5" dirty="0">
                <a:latin typeface="Garamond"/>
                <a:cs typeface="Garamond"/>
              </a:rPr>
              <a:t>0</a:t>
            </a:r>
            <a:r>
              <a:rPr sz="850" b="1" dirty="0">
                <a:latin typeface="Garamond"/>
                <a:cs typeface="Garamond"/>
              </a:rPr>
              <a:t>08)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4651" y="7578100"/>
            <a:ext cx="6271260" cy="0"/>
          </a:xfrm>
          <a:custGeom>
            <a:avLst/>
            <a:gdLst/>
            <a:ahLst/>
            <a:cxnLst/>
            <a:rect l="l" t="t" r="r" b="b"/>
            <a:pathLst>
              <a:path w="6271259">
                <a:moveTo>
                  <a:pt x="0" y="0"/>
                </a:moveTo>
                <a:lnTo>
                  <a:pt x="62712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7390" y="7726757"/>
            <a:ext cx="6146800" cy="154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Per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questo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indicatore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presentato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20" dirty="0">
                <a:latin typeface="Garamond"/>
                <a:cs typeface="Garamond"/>
              </a:rPr>
              <a:t>e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colonna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colorata,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accanto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consider</a:t>
            </a:r>
            <a:r>
              <a:rPr sz="1200" spc="-10" dirty="0">
                <a:latin typeface="Garamond"/>
                <a:cs typeface="Garamond"/>
              </a:rPr>
              <a:t>ati,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relativo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(se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questa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rispost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positivament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presenz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tale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elemento);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nell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secon</a:t>
            </a:r>
            <a:r>
              <a:rPr sz="1200" spc="-10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colonna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degl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complesso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distribuzione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spc="-10" dirty="0">
                <a:latin typeface="Garamond"/>
                <a:cs typeface="Garamond"/>
              </a:rPr>
              <a:t>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singolo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elemento;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2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ll’ultima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colonna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invece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numero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tota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quali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calcola</a:t>
            </a:r>
            <a:r>
              <a:rPr sz="1200" spc="-25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</a:t>
            </a:r>
            <a:r>
              <a:rPr sz="1200" dirty="0">
                <a:latin typeface="Garamond"/>
                <a:cs typeface="Garamond"/>
              </a:rPr>
              <a:t>u</a:t>
            </a:r>
            <a:r>
              <a:rPr sz="1200" spc="-10" dirty="0">
                <a:latin typeface="Garamond"/>
                <a:cs typeface="Garamond"/>
              </a:rPr>
              <a:t>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10" dirty="0">
                <a:latin typeface="Garamond"/>
                <a:cs typeface="Garamond"/>
              </a:rPr>
              <a:t>ndicato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cun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elemento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spc="-10" dirty="0">
                <a:latin typeface="Garamond"/>
                <a:cs typeface="Garamond"/>
              </a:rPr>
              <a:t>nsiderato.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Nell’esempio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4,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RMIC000</a:t>
            </a:r>
            <a:r>
              <a:rPr sz="1200" spc="-20" dirty="0">
                <a:latin typeface="Garamond"/>
                <a:cs typeface="Garamond"/>
              </a:rPr>
              <a:t>0</a:t>
            </a:r>
            <a:r>
              <a:rPr sz="1200" spc="-10" dirty="0">
                <a:latin typeface="Garamond"/>
                <a:cs typeface="Garamond"/>
              </a:rPr>
              <a:t>00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attivato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</a:t>
            </a:r>
            <a:r>
              <a:rPr sz="1200" spc="5" dirty="0">
                <a:latin typeface="Garamond"/>
                <a:cs typeface="Garamond"/>
              </a:rPr>
              <a:t>r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alizzat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scuo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come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33,7%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istituzion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</a:t>
            </a:r>
            <a:r>
              <a:rPr sz="1200" spc="5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pro</a:t>
            </a:r>
            <a:r>
              <a:rPr sz="1200" dirty="0">
                <a:latin typeface="Garamond"/>
                <a:cs typeface="Garamond"/>
              </a:rPr>
              <a:t>g</a:t>
            </a:r>
            <a:r>
              <a:rPr sz="1200" spc="-5" dirty="0">
                <a:latin typeface="Garamond"/>
                <a:cs typeface="Garamond"/>
              </a:rPr>
              <a:t>etto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VALE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e/o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Ne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Dirigente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Complessivamente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rappresent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</a:t>
            </a:r>
            <a:r>
              <a:rPr sz="1200" spc="-15" dirty="0">
                <a:latin typeface="Garamond"/>
                <a:cs typeface="Garamond"/>
              </a:rPr>
              <a:t>1</a:t>
            </a:r>
            <a:r>
              <a:rPr sz="1200" spc="-10" dirty="0">
                <a:latin typeface="Garamond"/>
                <a:cs typeface="Garamond"/>
              </a:rPr>
              <a:t>,4%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accord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spc="-5" dirty="0">
                <a:latin typeface="Garamond"/>
                <a:cs typeface="Garamond"/>
              </a:rPr>
              <a:t>rmalizzat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indicati.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3"/>
              </a:rPr>
              <a:t> </a:t>
            </a:r>
            <a:r>
              <a:rPr spc="20" dirty="0">
                <a:hlinkClick r:id="rId3"/>
              </a:rPr>
              <a:t>h</a:t>
            </a:r>
            <a:r>
              <a:rPr spc="50" dirty="0">
                <a:hlinkClick r:id="rId3"/>
              </a:rPr>
              <a:t>t</a:t>
            </a:r>
            <a:r>
              <a:rPr spc="45" dirty="0">
                <a:hlinkClick r:id="rId3"/>
              </a:rPr>
              <a:t>t</a:t>
            </a:r>
            <a:r>
              <a:rPr spc="20" dirty="0">
                <a:hlinkClick r:id="rId3"/>
              </a:rPr>
              <a:t>p</a:t>
            </a:r>
            <a:r>
              <a:rPr spc="65" dirty="0">
                <a:hlinkClick r:id="rId3"/>
              </a:rPr>
              <a:t>:</a:t>
            </a:r>
            <a:r>
              <a:rPr spc="90" dirty="0">
                <a:hlinkClick r:id="rId3"/>
              </a:rPr>
              <a:t>/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45" dirty="0">
                <a:hlinkClick r:id="rId3"/>
              </a:rPr>
              <a:t>www</a:t>
            </a:r>
            <a:r>
              <a:rPr spc="25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25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spc="30" dirty="0">
                <a:hlinkClick r:id="rId3"/>
              </a:rPr>
              <a:t>.</a:t>
            </a:r>
            <a:r>
              <a:rPr spc="5" dirty="0">
                <a:hlinkClick r:id="rId3"/>
              </a:rPr>
              <a:t>i</a:t>
            </a:r>
            <a:r>
              <a:rPr spc="45" dirty="0">
                <a:hlinkClick r:id="rId3"/>
              </a:rPr>
              <a:t>t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5" dirty="0">
                <a:hlinkClick r:id="rId3"/>
              </a:rPr>
              <a:t>i</a:t>
            </a:r>
            <a:r>
              <a:rPr spc="20" dirty="0">
                <a:hlinkClick r:id="rId3"/>
              </a:rPr>
              <a:t>n</a:t>
            </a:r>
            <a:r>
              <a:rPr spc="15" dirty="0">
                <a:hlinkClick r:id="rId3"/>
              </a:rPr>
              <a:t>v</a:t>
            </a:r>
            <a:r>
              <a:rPr spc="-5"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25" dirty="0">
                <a:hlinkClick r:id="rId3"/>
              </a:rPr>
              <a:t>s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20" dirty="0">
                <a:hlinkClick r:id="rId3"/>
              </a:rPr>
              <a:t> </a:t>
            </a:r>
            <a:r>
              <a:rPr spc="35" dirty="0">
                <a:hlinkClick r:id="rId3"/>
              </a:rPr>
              <a:t>r</a:t>
            </a:r>
            <a:r>
              <a:rPr spc="5" dirty="0">
                <a:hlinkClick r:id="rId3"/>
              </a:rPr>
              <a:t>i</a:t>
            </a:r>
            <a:r>
              <a:rPr dirty="0">
                <a:hlinkClick r:id="rId3"/>
              </a:rPr>
              <a:t>/</a:t>
            </a:r>
            <a:r>
              <a:rPr spc="-114" dirty="0">
                <a:hlinkClick r:id="rId3"/>
              </a:rPr>
              <a:t> </a:t>
            </a:r>
            <a:r>
              <a:rPr spc="15" dirty="0">
                <a:hlinkClick r:id="rId3"/>
              </a:rPr>
              <a:t>v</a:t>
            </a:r>
            <a:r>
              <a:rPr dirty="0">
                <a:hlinkClick r:id="rId3"/>
              </a:rPr>
              <a:t>a</a:t>
            </a:r>
            <a:r>
              <a:rPr spc="10" dirty="0">
                <a:hlinkClick r:id="rId3"/>
              </a:rPr>
              <a:t>l</a:t>
            </a:r>
            <a:r>
              <a:rPr spc="-5" dirty="0">
                <a:hlinkClick r:id="rId3"/>
              </a:rPr>
              <a:t>e</a:t>
            </a:r>
            <a:r>
              <a:rPr spc="-25" dirty="0">
                <a:hlinkClick r:id="rId3"/>
              </a:rPr>
              <a:t>s</a:t>
            </a:r>
            <a:r>
              <a:rPr dirty="0">
                <a:hlinkClick r:id="rId3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5" dirty="0">
                <a:hlinkClick r:id="rId4"/>
              </a:rPr>
              <a:t>l</a:t>
            </a:r>
            <a:r>
              <a:rPr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spc="-45" dirty="0">
                <a:hlinkClick r:id="rId4"/>
              </a:rPr>
              <a:t>@</a:t>
            </a:r>
            <a:r>
              <a:rPr spc="10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10" dirty="0">
                <a:hlinkClick r:id="rId4"/>
              </a:rPr>
              <a:t>i</a:t>
            </a:r>
            <a:r>
              <a:rPr spc="25" dirty="0">
                <a:hlinkClick r:id="rId4"/>
              </a:rPr>
              <a:t>.</a:t>
            </a:r>
            <a:r>
              <a:rPr spc="10" dirty="0">
                <a:hlinkClick r:id="rId4"/>
              </a:rPr>
              <a:t>i</a:t>
            </a:r>
            <a:r>
              <a:rPr dirty="0">
                <a:hlinkClick r:id="rId4"/>
              </a:rPr>
              <a:t>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54556" y="1311475"/>
          <a:ext cx="5241033" cy="1858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755"/>
                <a:gridCol w="668654"/>
                <a:gridCol w="1952624"/>
              </a:tblGrid>
              <a:tr h="502919">
                <a:tc>
                  <a:txBody>
                    <a:bodyPr/>
                    <a:lstStyle/>
                    <a:p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47878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5"/>
                        </a:lnSpc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la: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975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R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M</a:t>
                      </a:r>
                      <a:r>
                        <a:rPr sz="850" spc="-10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850" spc="5" dirty="0">
                          <a:latin typeface="Garamond"/>
                          <a:cs typeface="Garamond"/>
                        </a:rPr>
                        <a:t>C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21843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L="48895" marR="44450" algn="ctr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erc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tua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atti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reti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per t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ip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nan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men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ato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9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(8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ole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- 87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8%)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2184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88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tato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0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000000"/>
                      </a:solidFill>
                      <a:prstDash val="solid"/>
                    </a:lnT>
                    <a:lnB w="965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43,8%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000000"/>
                      </a:solidFill>
                      <a:prstDash val="solid"/>
                    </a:lnT>
                    <a:lnB w="40258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egio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9651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Courier New"/>
                          <a:cs typeface="Courier New"/>
                        </a:rPr>
                        <a:t>2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9651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30,5%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0258">
                      <a:solidFill>
                        <a:srgbClr val="FFFFFF"/>
                      </a:solidFill>
                      <a:prstDash val="solid"/>
                    </a:lnT>
                    <a:lnB w="3949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750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titu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bl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Courier New"/>
                          <a:cs typeface="Courier New"/>
                        </a:rPr>
                        <a:t>1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32,0%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39496">
                      <a:solidFill>
                        <a:srgbClr val="FFFFFF"/>
                      </a:solidFill>
                      <a:prstDash val="solid"/>
                    </a:lnT>
                    <a:lnB w="3949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78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nione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uro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Courier New"/>
                          <a:cs typeface="Courier New"/>
                        </a:rPr>
                        <a:t>0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11,2%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39496">
                      <a:solidFill>
                        <a:srgbClr val="FFFFFF"/>
                      </a:solidFill>
                      <a:prstDash val="solid"/>
                    </a:lnT>
                    <a:lnB w="3949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ontri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ati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Courier New"/>
                          <a:cs typeface="Courier New"/>
                        </a:rPr>
                        <a:t>0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7,9%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39496">
                      <a:solidFill>
                        <a:srgbClr val="FFFFFF"/>
                      </a:solidFill>
                      <a:prstDash val="solid"/>
                    </a:lnT>
                    <a:lnB w="3949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621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uo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om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Courier New"/>
                          <a:cs typeface="Courier New"/>
                        </a:rPr>
                        <a:t>0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8127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57,0%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127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39496">
                      <a:solidFill>
                        <a:srgbClr val="FFFFFF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26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750" b="1" i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ale</a:t>
                      </a:r>
                      <a:r>
                        <a:rPr sz="75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i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154556" y="5588962"/>
          <a:ext cx="5236905" cy="1717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9705"/>
                <a:gridCol w="651509"/>
                <a:gridCol w="992504"/>
                <a:gridCol w="1373187"/>
              </a:tblGrid>
              <a:tr h="643127">
                <a:tc>
                  <a:txBody>
                    <a:bodyPr/>
                    <a:lstStyle/>
                    <a:p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47878">
                      <a:solidFill>
                        <a:srgbClr val="FFFFFF"/>
                      </a:solidFill>
                      <a:prstDash val="solid"/>
                    </a:lnT>
                    <a:lnB w="2260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5"/>
                        </a:lnSpc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uol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: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975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R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MIC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00</a:t>
                      </a:r>
                      <a:r>
                        <a:rPr sz="850" spc="-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850" dirty="0">
                          <a:latin typeface="Garamond"/>
                          <a:cs typeface="Garamond"/>
                        </a:rPr>
                        <a:t>000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1937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000000"/>
                      </a:solidFill>
                      <a:prstDash val="solid"/>
                    </a:lnT>
                    <a:lnB w="22605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marL="41275" marR="36195" algn="ctr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erc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tua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rdi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3394 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 ind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1937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47878">
                      <a:solidFill>
                        <a:srgbClr val="FFFFFF"/>
                      </a:solidFill>
                      <a:prstDash val="solid"/>
                    </a:lnT>
                    <a:lnB w="2260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102235" algn="ctr">
                        <a:lnSpc>
                          <a:spcPct val="997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tua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750" b="1" spc="-1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ole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che han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cor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750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ati per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gg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tto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133350" marR="130175" algn="ctr">
                        <a:lnSpc>
                          <a:spcPts val="880"/>
                        </a:lnSpc>
                        <a:spcBef>
                          <a:spcPts val="35"/>
                        </a:spcBef>
                      </a:pPr>
                      <a:r>
                        <a:rPr sz="750" dirty="0">
                          <a:latin typeface="Arial"/>
                          <a:cs typeface="Arial"/>
                        </a:rPr>
                        <a:t>(852 sc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on 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cor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- 93%)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000000"/>
                      </a:solidFill>
                      <a:prstDash val="solid"/>
                    </a:lnT>
                    <a:lnB w="2260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64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ole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22605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spc="5" dirty="0">
                          <a:latin typeface="Garamond"/>
                          <a:cs typeface="Garamond"/>
                        </a:rPr>
                        <a:t>Sì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2605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51,4%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22605">
                      <a:solidFill>
                        <a:srgbClr val="000000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,7%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22605">
                      <a:solidFill>
                        <a:srgbClr val="000000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78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à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No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6,1%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,1%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No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88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40,5%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,0%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0131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99846">
                <a:tc>
                  <a:txBody>
                    <a:bodyPr/>
                    <a:lstStyle/>
                    <a:p>
                      <a:pPr marL="31750" marR="45085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cat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go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ia pr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le,</a:t>
                      </a:r>
                      <a:r>
                        <a:rPr sz="7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ioni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75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li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dirty="0">
                          <a:latin typeface="Garamond"/>
                          <a:cs typeface="Garamond"/>
                        </a:rPr>
                        <a:t>No</a:t>
                      </a:r>
                      <a:endParaRPr sz="85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1937">
                      <a:solidFill>
                        <a:srgbClr val="000000"/>
                      </a:solidFill>
                      <a:prstDash val="solid"/>
                    </a:lnR>
                    <a:lnT w="8889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2,0%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1937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47878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,0%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40131">
                      <a:solidFill>
                        <a:srgbClr val="FFFFFF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49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750" b="1" i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5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ale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6509">
                      <a:solidFill>
                        <a:srgbClr val="000000"/>
                      </a:solidFill>
                      <a:prstDash val="solid"/>
                    </a:lnL>
                    <a:lnR w="11937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ct val="100000"/>
                        </a:lnSpc>
                      </a:pPr>
                      <a:r>
                        <a:rPr sz="750" b="1" i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00,</a:t>
                      </a:r>
                      <a:r>
                        <a:rPr sz="750" b="1" i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50" b="1" i="1" dirty="0">
                          <a:latin typeface="Arial"/>
                          <a:cs typeface="Arial"/>
                        </a:rPr>
                        <a:t>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1937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47878">
                      <a:solidFill>
                        <a:srgbClr val="FFFFFF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603">
                      <a:solidFill>
                        <a:srgbClr val="000000"/>
                      </a:solidFill>
                      <a:prstDash val="solid"/>
                    </a:lnL>
                    <a:lnR w="11302">
                      <a:solidFill>
                        <a:srgbClr val="000000"/>
                      </a:solidFill>
                      <a:prstDash val="solid"/>
                    </a:lnR>
                    <a:lnT w="17271">
                      <a:solidFill>
                        <a:srgbClr val="000000"/>
                      </a:solidFill>
                      <a:prstDash val="solid"/>
                    </a:lnT>
                    <a:lnB w="1727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7843" y="449103"/>
            <a:ext cx="254444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614563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9981441"/>
            <a:ext cx="6158865" cy="0"/>
          </a:xfrm>
          <a:custGeom>
            <a:avLst/>
            <a:gdLst/>
            <a:ahLst/>
            <a:cxnLst/>
            <a:rect l="l" t="t" r="r" b="b"/>
            <a:pathLst>
              <a:path w="6158865">
                <a:moveTo>
                  <a:pt x="0" y="0"/>
                </a:moveTo>
                <a:lnTo>
                  <a:pt x="615848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1039" y="1071382"/>
            <a:ext cx="6158865" cy="228600"/>
          </a:xfrm>
          <a:prstGeom prst="rect">
            <a:avLst/>
          </a:prstGeom>
          <a:solidFill>
            <a:srgbClr val="9ACCFF"/>
          </a:solidFill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600" b="1" spc="-5" dirty="0">
                <a:latin typeface="Garamond"/>
                <a:cs typeface="Garamond"/>
              </a:rPr>
              <a:t>2</a:t>
            </a:r>
            <a:r>
              <a:rPr sz="1600" b="1" dirty="0">
                <a:latin typeface="Garamond"/>
                <a:cs typeface="Garamond"/>
              </a:rPr>
              <a:t>.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7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Garamond"/>
                <a:cs typeface="Garamond"/>
              </a:rPr>
              <a:t>Contest</a:t>
            </a:r>
            <a:r>
              <a:rPr sz="1600" b="1" dirty="0">
                <a:latin typeface="Garamond"/>
                <a:cs typeface="Garamond"/>
              </a:rPr>
              <a:t>o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Garamond"/>
                <a:cs typeface="Garamond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Garamond"/>
                <a:cs typeface="Garamond"/>
              </a:rPr>
              <a:t>risorse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90" y="1555748"/>
            <a:ext cx="6146800" cy="1257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30" dirty="0">
                <a:latin typeface="Garamond"/>
                <a:cs typeface="Garamond"/>
              </a:rPr>
              <a:t>2.1</a:t>
            </a:r>
            <a:r>
              <a:rPr sz="1450" b="1" spc="-15" dirty="0">
                <a:latin typeface="Garamond"/>
                <a:cs typeface="Garamond"/>
              </a:rPr>
              <a:t>.</a:t>
            </a:r>
            <a:r>
              <a:rPr sz="1450" b="1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Partecipazione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5" dirty="0">
                <a:latin typeface="Garamond"/>
                <a:cs typeface="Garamond"/>
              </a:rPr>
              <a:t>de</a:t>
            </a:r>
            <a:r>
              <a:rPr sz="1450" b="1" spc="-20" dirty="0">
                <a:latin typeface="Garamond"/>
                <a:cs typeface="Garamond"/>
              </a:rPr>
              <a:t>i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Garamond"/>
                <a:cs typeface="Garamond"/>
              </a:rPr>
              <a:t>genitori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045"/>
              </a:spcBef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esa</a:t>
            </a:r>
            <a:r>
              <a:rPr sz="1200" spc="-15" dirty="0">
                <a:latin typeface="Garamond"/>
                <a:cs typeface="Garamond"/>
              </a:rPr>
              <a:t>m</a:t>
            </a:r>
            <a:r>
              <a:rPr sz="1200" spc="-5" dirty="0">
                <a:latin typeface="Garamond"/>
                <a:cs typeface="Garamond"/>
              </a:rPr>
              <a:t>in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partecipaz</a:t>
            </a:r>
            <a:r>
              <a:rPr sz="1200" spc="5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formale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ultime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elezioni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Consigli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Istituto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numer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g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nitor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avent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diritto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(due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studente).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D41]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5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Percentual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votant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effettiv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ris</a:t>
            </a:r>
            <a:r>
              <a:rPr sz="1000" b="1" spc="-15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ett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tota</a:t>
            </a:r>
            <a:r>
              <a:rPr sz="1000" b="1" spc="-10" dirty="0">
                <a:latin typeface="Garamond"/>
                <a:cs typeface="Garamond"/>
              </a:rPr>
              <a:t>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degl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avent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diritt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(C_25a)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0089" y="3863350"/>
            <a:ext cx="6075426" cy="98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390" y="4148861"/>
            <a:ext cx="6147435" cy="815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cip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zione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nito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lle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elezioni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</a:t>
            </a:r>
            <a:r>
              <a:rPr sz="1200" dirty="0">
                <a:latin typeface="Times New Roman"/>
                <a:cs typeface="Times New Roman"/>
              </a:rPr>
              <a:t>el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25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iglio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stit</a:t>
            </a:r>
            <a:r>
              <a:rPr sz="1200" spc="-10" dirty="0">
                <a:latin typeface="Times New Roman"/>
                <a:cs typeface="Times New Roman"/>
              </a:rPr>
              <a:t>u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è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inoltre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</a:t>
            </a:r>
            <a:r>
              <a:rPr sz="1200" spc="-1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sid</a:t>
            </a:r>
            <a:r>
              <a:rPr sz="1200" spc="-5" dirty="0">
                <a:latin typeface="Times New Roman"/>
                <a:cs typeface="Times New Roman"/>
              </a:rPr>
              <a:t>er</a:t>
            </a:r>
            <a:r>
              <a:rPr sz="1200" dirty="0">
                <a:latin typeface="Times New Roman"/>
                <a:cs typeface="Times New Roman"/>
              </a:rPr>
              <a:t>ata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zi</a:t>
            </a:r>
            <a:r>
              <a:rPr sz="1200" dirty="0">
                <a:latin typeface="Times New Roman"/>
                <a:cs typeface="Times New Roman"/>
              </a:rPr>
              <a:t>one al nu</a:t>
            </a:r>
            <a:r>
              <a:rPr sz="1200" spc="-10" dirty="0">
                <a:latin typeface="Times New Roman"/>
                <a:cs typeface="Times New Roman"/>
              </a:rPr>
              <a:t>m</a:t>
            </a:r>
            <a:r>
              <a:rPr sz="1200" dirty="0">
                <a:latin typeface="Times New Roman"/>
                <a:cs typeface="Times New Roman"/>
              </a:rPr>
              <a:t>ero degli studenti.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D41]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48590">
              <a:lnSpc>
                <a:spcPts val="112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6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Tasso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genitori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ele</a:t>
            </a:r>
            <a:r>
              <a:rPr sz="1000" b="1" dirty="0">
                <a:latin typeface="Garamond"/>
                <a:cs typeface="Garamond"/>
              </a:rPr>
              <a:t>z</a:t>
            </a:r>
            <a:r>
              <a:rPr sz="1000" b="1" spc="-5" dirty="0">
                <a:latin typeface="Garamond"/>
                <a:cs typeface="Garamond"/>
              </a:rPr>
              <a:t>i</a:t>
            </a:r>
            <a:r>
              <a:rPr sz="1000" b="1" spc="-20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Garamond"/>
                <a:cs typeface="Garamond"/>
              </a:rPr>
              <a:t>n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Consigli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Istitut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-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numer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di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genitori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votant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effettiv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10</a:t>
            </a:r>
            <a:r>
              <a:rPr sz="1000" b="1" dirty="0">
                <a:latin typeface="Garamond"/>
                <a:cs typeface="Garamond"/>
              </a:rPr>
              <a:t>0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stud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(C_25b)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0089" y="6012951"/>
            <a:ext cx="6075426" cy="9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390" y="6285814"/>
            <a:ext cx="6147435" cy="1035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</a:t>
            </a:r>
            <a:r>
              <a:rPr sz="1200" spc="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informal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tà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c</a:t>
            </a:r>
            <a:r>
              <a:rPr sz="1200" dirty="0">
                <a:latin typeface="Garamond"/>
                <a:cs typeface="Garamond"/>
              </a:rPr>
              <a:t>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second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l’opinione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Dirige</a:t>
            </a:r>
            <a:r>
              <a:rPr sz="1200" spc="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rilevat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relazion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asp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tti: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parteci</a:t>
            </a:r>
            <a:r>
              <a:rPr sz="1200" spc="-5" dirty="0">
                <a:latin typeface="Garamond"/>
                <a:cs typeface="Garamond"/>
              </a:rPr>
              <a:t>pazion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colloqui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insegnanti,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collaborazi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realizz</a:t>
            </a:r>
            <a:r>
              <a:rPr sz="1200" spc="5" dirty="0">
                <a:latin typeface="Garamond"/>
                <a:cs typeface="Garamond"/>
              </a:rPr>
              <a:t>a</a:t>
            </a:r>
            <a:r>
              <a:rPr sz="1200" spc="-5" dirty="0">
                <a:latin typeface="Garamond"/>
                <a:cs typeface="Garamond"/>
              </a:rPr>
              <a:t>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iniziativ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organizzat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alla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Scuola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D40]</a:t>
            </a:r>
            <a:endParaRPr sz="1200">
              <a:latin typeface="Courier New"/>
              <a:cs typeface="Courier New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rispost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fornite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sintetizzate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nell’ind</a:t>
            </a:r>
            <a:r>
              <a:rPr sz="1200" spc="-5" dirty="0">
                <a:latin typeface="Garamond"/>
                <a:cs typeface="Garamond"/>
              </a:rPr>
              <a:t>icatore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</a:t>
            </a:r>
            <a:r>
              <a:rPr sz="1200" spc="-5" dirty="0">
                <a:latin typeface="Garamond"/>
                <a:cs typeface="Garamond"/>
              </a:rPr>
              <a:t>guente,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presenta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quattro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livelli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partecipazi</a:t>
            </a:r>
            <a:r>
              <a:rPr sz="1200" spc="5" dirty="0">
                <a:latin typeface="Garamond"/>
                <a:cs typeface="Garamond"/>
              </a:rPr>
              <a:t>o</a:t>
            </a:r>
            <a:r>
              <a:rPr sz="1200" spc="-15" dirty="0">
                <a:latin typeface="Garamond"/>
                <a:cs typeface="Garamond"/>
              </a:rPr>
              <a:t>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(basso,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medio-basso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medio-alto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alto).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524311"/>
              </p:ext>
            </p:extLst>
          </p:nvPr>
        </p:nvGraphicFramePr>
        <p:xfrm>
          <a:off x="700404" y="2803535"/>
          <a:ext cx="6151243" cy="602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409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89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7,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24002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votant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effettiv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avent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diritto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31,66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970061"/>
              </p:ext>
            </p:extLst>
          </p:nvPr>
        </p:nvGraphicFramePr>
        <p:xfrm>
          <a:off x="700404" y="4955423"/>
          <a:ext cx="6151243" cy="6015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786"/>
                <a:gridCol w="1154048"/>
                <a:gridCol w="986409"/>
              </a:tblGrid>
              <a:tr h="361568">
                <a:tc>
                  <a:txBody>
                    <a:bodyPr/>
                    <a:lstStyle/>
                    <a:p>
                      <a:endParaRPr sz="10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87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24002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votant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effettiv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rispett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degl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avent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diritto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52,86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%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401" y="449103"/>
            <a:ext cx="6144895" cy="60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7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Livell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genitori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all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atti</a:t>
            </a:r>
            <a:r>
              <a:rPr sz="1000" b="1" dirty="0">
                <a:latin typeface="Garamond"/>
                <a:cs typeface="Garamond"/>
              </a:rPr>
              <a:t>v</a:t>
            </a:r>
            <a:r>
              <a:rPr sz="1000" b="1" spc="-10" dirty="0">
                <a:latin typeface="Garamond"/>
                <a:cs typeface="Garamond"/>
              </a:rPr>
              <a:t>i</a:t>
            </a:r>
            <a:r>
              <a:rPr sz="1000" b="1" dirty="0">
                <a:latin typeface="Garamond"/>
                <a:cs typeface="Garamond"/>
              </a:rPr>
              <a:t>tà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</a:t>
            </a:r>
            <a:r>
              <a:rPr sz="1000" b="1" spc="-5" dirty="0">
                <a:latin typeface="Garamond"/>
                <a:cs typeface="Garamond"/>
              </a:rPr>
              <a:t>cuol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(C</a:t>
            </a:r>
            <a:r>
              <a:rPr sz="1000" b="1" dirty="0">
                <a:latin typeface="Garamond"/>
                <a:cs typeface="Garamond"/>
              </a:rPr>
              <a:t>_</a:t>
            </a:r>
            <a:r>
              <a:rPr sz="1000" b="1" spc="-5" dirty="0">
                <a:latin typeface="Garamond"/>
                <a:cs typeface="Garamond"/>
              </a:rPr>
              <a:t>26)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34361" y="2940568"/>
            <a:ext cx="1306195" cy="431800"/>
          </a:xfrm>
          <a:custGeom>
            <a:avLst/>
            <a:gdLst/>
            <a:ahLst/>
            <a:cxnLst/>
            <a:rect l="l" t="t" r="r" b="b"/>
            <a:pathLst>
              <a:path w="1306195" h="431800">
                <a:moveTo>
                  <a:pt x="1306112" y="0"/>
                </a:moveTo>
                <a:lnTo>
                  <a:pt x="0" y="0"/>
                </a:lnTo>
                <a:lnTo>
                  <a:pt x="1305351" y="761"/>
                </a:lnTo>
                <a:lnTo>
                  <a:pt x="1305351" y="431291"/>
                </a:lnTo>
                <a:lnTo>
                  <a:pt x="1306112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0089" y="3754384"/>
            <a:ext cx="6075426" cy="98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7390" y="4025720"/>
            <a:ext cx="6148070" cy="249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ts val="1350"/>
              </a:lnSpc>
            </a:pPr>
            <a:r>
              <a:rPr sz="1200" spc="-15" dirty="0">
                <a:latin typeface="Garamond"/>
                <a:cs typeface="Garamond"/>
              </a:rPr>
              <a:t>Molt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richiedon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contributo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economico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alle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pu</a:t>
            </a:r>
            <a:r>
              <a:rPr sz="1200" dirty="0">
                <a:latin typeface="Garamond"/>
                <a:cs typeface="Garamond"/>
              </a:rPr>
              <a:t>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essere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motivato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necessit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contribuire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manteniment</a:t>
            </a:r>
            <a:r>
              <a:rPr sz="1200" spc="-1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laboratorio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specifiche,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l’attivazione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progett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l’ampliamento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dell’off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rt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formativa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ancor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l’acqu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sto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material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necessario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attivit</a:t>
            </a:r>
            <a:r>
              <a:rPr sz="1200" spc="-5" dirty="0">
                <a:latin typeface="Garamond"/>
                <a:cs typeface="Garamond"/>
              </a:rPr>
              <a:t>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didattiche</a:t>
            </a:r>
            <a:r>
              <a:rPr sz="1200" spc="-5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rtecipazion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finanziaria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concretizza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quota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annu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individual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contributi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facoltativi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genitori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20" dirty="0">
                <a:latin typeface="Garamond"/>
                <a:cs typeface="Garamond"/>
              </a:rPr>
              <a:t>t</a:t>
            </a:r>
            <a:r>
              <a:rPr sz="1200" spc="-10" dirty="0">
                <a:latin typeface="Garamond"/>
                <a:cs typeface="Garamond"/>
              </a:rPr>
              <a:t>udente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ve</a:t>
            </a:r>
            <a:r>
              <a:rPr sz="1200" dirty="0">
                <a:latin typeface="Garamond"/>
                <a:cs typeface="Garamond"/>
              </a:rPr>
              <a:t>rsano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all’atto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dell’iscrizione.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spc="-5" dirty="0">
                <a:latin typeface="Garamond"/>
                <a:cs typeface="Garamond"/>
              </a:rPr>
              <a:t>Questionario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</a:t>
            </a:r>
            <a:r>
              <a:rPr sz="1200" i="1" dirty="0">
                <a:latin typeface="Garamond"/>
                <a:cs typeface="Garamond"/>
              </a:rPr>
              <a:t>a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ourier New"/>
                <a:cs typeface="Courier New"/>
              </a:rPr>
              <a:t>D42 D43 D44]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635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seguente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mostr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quanto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scelgono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risponder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richiest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sostegno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scuole.</a:t>
            </a:r>
            <a:endParaRPr sz="120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Co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‘Alta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p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10" dirty="0">
                <a:latin typeface="Garamond"/>
                <a:cs typeface="Garamond"/>
              </a:rPr>
              <a:t>rtecipazion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finanziaria’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indica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ol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percentual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compresa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fra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0%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men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de</a:t>
            </a:r>
            <a:r>
              <a:rPr sz="1200" spc="-5" dirty="0">
                <a:latin typeface="Garamond"/>
                <a:cs typeface="Garamond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5%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scel</a:t>
            </a:r>
            <a:r>
              <a:rPr sz="1200" spc="-15" dirty="0">
                <a:latin typeface="Garamond"/>
                <a:cs typeface="Garamond"/>
              </a:rPr>
              <a:t>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rispon</a:t>
            </a:r>
            <a:r>
              <a:rPr sz="1200" dirty="0">
                <a:latin typeface="Garamond"/>
                <a:cs typeface="Garamond"/>
              </a:rPr>
              <a:t>d</a:t>
            </a:r>
            <a:r>
              <a:rPr sz="1200" spc="-5" dirty="0">
                <a:latin typeface="Garamond"/>
                <a:cs typeface="Garamond"/>
              </a:rPr>
              <a:t>ere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Garamond"/>
                <a:cs typeface="Garamond"/>
              </a:rPr>
              <a:t>positivament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richiest</a:t>
            </a:r>
            <a:r>
              <a:rPr sz="1200" spc="-5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contributi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economici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fatta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Par</a:t>
            </a:r>
            <a:r>
              <a:rPr sz="1200" i="1" spc="5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ecipazio</a:t>
            </a:r>
            <a:r>
              <a:rPr sz="1200" i="1" spc="-15" dirty="0">
                <a:latin typeface="Garamond"/>
                <a:cs typeface="Garamond"/>
              </a:rPr>
              <a:t>n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finanziaria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de</a:t>
            </a:r>
            <a:r>
              <a:rPr sz="1200" i="1" spc="-5" dirty="0">
                <a:latin typeface="Garamond"/>
                <a:cs typeface="Garamond"/>
              </a:rPr>
              <a:t>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genitori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–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C_27a</a:t>
            </a:r>
            <a:r>
              <a:rPr sz="1200" spc="-5" dirty="0">
                <a:latin typeface="Garamond"/>
                <a:cs typeface="Garamond"/>
              </a:rPr>
              <a:t>).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9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8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Partecipazion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finanziari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genitori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(C_2</a:t>
            </a:r>
            <a:r>
              <a:rPr sz="1000" b="1" spc="-10" dirty="0">
                <a:latin typeface="Garamond"/>
                <a:cs typeface="Garamond"/>
              </a:rPr>
              <a:t>7</a:t>
            </a:r>
            <a:r>
              <a:rPr sz="1000" b="1" dirty="0">
                <a:latin typeface="Garamond"/>
                <a:cs typeface="Garamond"/>
              </a:rPr>
              <a:t>a)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9328" y="6802755"/>
            <a:ext cx="630555" cy="38100"/>
          </a:xfrm>
          <a:custGeom>
            <a:avLst/>
            <a:gdLst/>
            <a:ahLst/>
            <a:cxnLst/>
            <a:rect l="l" t="t" r="r" b="b"/>
            <a:pathLst>
              <a:path w="630555" h="38100">
                <a:moveTo>
                  <a:pt x="0" y="38100"/>
                </a:moveTo>
                <a:lnTo>
                  <a:pt x="630173" y="38100"/>
                </a:lnTo>
                <a:lnTo>
                  <a:pt x="63017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327" y="6840484"/>
            <a:ext cx="629920" cy="132080"/>
          </a:xfrm>
          <a:custGeom>
            <a:avLst/>
            <a:gdLst/>
            <a:ahLst/>
            <a:cxnLst/>
            <a:rect l="l" t="t" r="r" b="b"/>
            <a:pathLst>
              <a:path w="629919" h="132079">
                <a:moveTo>
                  <a:pt x="0" y="131825"/>
                </a:moveTo>
                <a:lnTo>
                  <a:pt x="629411" y="131825"/>
                </a:lnTo>
                <a:lnTo>
                  <a:pt x="629411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089" y="9509761"/>
            <a:ext cx="6075426" cy="99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7390" y="9611952"/>
            <a:ext cx="61461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secondo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indicator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(</a:t>
            </a:r>
            <a:r>
              <a:rPr sz="1200" i="1" spc="-5" dirty="0">
                <a:latin typeface="Garamond"/>
                <a:cs typeface="Garamond"/>
              </a:rPr>
              <a:t>Contribut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5" dirty="0">
                <a:latin typeface="Times New Roman"/>
                <a:cs typeface="Times New Roman"/>
              </a:rPr>
              <a:t> </a:t>
            </a:r>
            <a:r>
              <a:rPr sz="1200" i="1" spc="-15" dirty="0">
                <a:latin typeface="Garamond"/>
                <a:cs typeface="Garamond"/>
              </a:rPr>
              <a:t>m</a:t>
            </a:r>
            <a:r>
              <a:rPr sz="1200" i="1" dirty="0">
                <a:latin typeface="Garamond"/>
                <a:cs typeface="Garamond"/>
              </a:rPr>
              <a:t>e</a:t>
            </a:r>
            <a:r>
              <a:rPr sz="1200" i="1" spc="-5" dirty="0">
                <a:latin typeface="Garamond"/>
                <a:cs typeface="Garamond"/>
              </a:rPr>
              <a:t>di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volontario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pe</a:t>
            </a:r>
            <a:r>
              <a:rPr sz="1200" i="1" dirty="0">
                <a:latin typeface="Garamond"/>
                <a:cs typeface="Garamond"/>
              </a:rPr>
              <a:t>r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</a:t>
            </a:r>
            <a:r>
              <a:rPr sz="1200" i="1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ud</a:t>
            </a:r>
            <a:r>
              <a:rPr sz="1200" i="1" spc="5" dirty="0">
                <a:latin typeface="Garamond"/>
                <a:cs typeface="Garamond"/>
              </a:rPr>
              <a:t>e</a:t>
            </a:r>
            <a:r>
              <a:rPr sz="1200" i="1" spc="-5" dirty="0">
                <a:latin typeface="Garamond"/>
                <a:cs typeface="Garamond"/>
              </a:rPr>
              <a:t>n</a:t>
            </a:r>
            <a:r>
              <a:rPr sz="1200" i="1" spc="-10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–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0" dirty="0">
                <a:latin typeface="Times New Roman"/>
                <a:cs typeface="Times New Roman"/>
              </a:rPr>
              <a:t> </a:t>
            </a:r>
            <a:r>
              <a:rPr sz="1200" i="1" spc="-15" dirty="0">
                <a:latin typeface="Garamond"/>
                <a:cs typeface="Garamond"/>
              </a:rPr>
              <a:t>C27b</a:t>
            </a:r>
            <a:r>
              <a:rPr sz="1200" spc="-5" dirty="0">
                <a:latin typeface="Garamond"/>
                <a:cs typeface="Garamond"/>
              </a:rPr>
              <a:t>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illustra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l’ammontare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medio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60157"/>
              </p:ext>
            </p:extLst>
          </p:nvPr>
        </p:nvGraphicFramePr>
        <p:xfrm>
          <a:off x="700404" y="1041791"/>
          <a:ext cx="6139431" cy="2348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889"/>
                <a:gridCol w="4166996"/>
                <a:gridCol w="1328546"/>
              </a:tblGrid>
              <a:tr h="252983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946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884">
                <a:tc rowSpan="5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o-bas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vell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ive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946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99,2%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51244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 marR="111760" algn="ctr">
                        <a:lnSpc>
                          <a:spcPct val="942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Medio-alto livell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di partecipazione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25422"/>
              </p:ext>
            </p:extLst>
          </p:nvPr>
        </p:nvGraphicFramePr>
        <p:xfrm>
          <a:off x="700404" y="6511427"/>
          <a:ext cx="6139431" cy="2718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889"/>
                <a:gridCol w="4166996"/>
                <a:gridCol w="1328546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6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ssu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rtec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ipaz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anz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anz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(20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famigli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ch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hann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ersat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o-bas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nan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(10%-20%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famiglie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on hanno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rsato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a qu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12,7%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o-alt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arteci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azi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nziar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5%-10%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famiglie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che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non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nno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rsato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Alt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partec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fin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nzia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0%-5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famigli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ch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hann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ersat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ota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18,5%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98,6%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980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65703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 marR="111760" algn="ctr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Nessuna partecipazione finanziaria richiesta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20319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89" y="449103"/>
            <a:ext cx="6144895" cy="949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600450">
              <a:lnSpc>
                <a:spcPct val="100000"/>
              </a:lnSpc>
            </a:pPr>
            <a:r>
              <a:rPr sz="1000" spc="-5" dirty="0">
                <a:latin typeface="Garamond"/>
                <a:cs typeface="Garamond"/>
              </a:rPr>
              <a:t>Rapport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Questionari</a:t>
            </a:r>
            <a:r>
              <a:rPr sz="1000" dirty="0">
                <a:latin typeface="Garamond"/>
                <a:cs typeface="Garamond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Scuol</a:t>
            </a:r>
            <a:r>
              <a:rPr sz="1000" dirty="0">
                <a:latin typeface="Garamond"/>
                <a:cs typeface="Garamond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INVALS</a:t>
            </a:r>
            <a:r>
              <a:rPr sz="1000" dirty="0">
                <a:latin typeface="Garamond"/>
                <a:cs typeface="Garamond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–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aramond"/>
                <a:cs typeface="Garamond"/>
              </a:rPr>
              <a:t>1</a:t>
            </a:r>
            <a:r>
              <a:rPr sz="1000" dirty="0">
                <a:latin typeface="Garamond"/>
                <a:cs typeface="Garamond"/>
              </a:rPr>
              <a:t>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Garamond"/>
                <a:cs typeface="Garamond"/>
              </a:rPr>
              <a:t>ciclo</a:t>
            </a:r>
            <a:endParaRPr sz="10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Garamond"/>
                <a:cs typeface="Garamond"/>
              </a:rPr>
              <a:t>contribuiti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versati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</a:t>
            </a:r>
            <a:r>
              <a:rPr sz="1200" spc="-20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ciascun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famiglia.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9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Contribut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medi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volontari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Garamond"/>
                <a:cs typeface="Garamond"/>
              </a:rPr>
              <a:t>p</a:t>
            </a:r>
            <a:r>
              <a:rPr sz="1000" b="1" spc="-5" dirty="0">
                <a:latin typeface="Garamond"/>
                <a:cs typeface="Garamond"/>
              </a:rPr>
              <a:t>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studente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</a:t>
            </a:r>
            <a:r>
              <a:rPr sz="1000" b="1" dirty="0">
                <a:latin typeface="Garamond"/>
                <a:cs typeface="Garamond"/>
              </a:rPr>
              <a:t>n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euro</a:t>
            </a:r>
            <a:r>
              <a:rPr sz="1000" b="1" dirty="0">
                <a:latin typeface="Garamond"/>
                <a:cs typeface="Garamond"/>
              </a:rPr>
              <a:t>)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(C_27b)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2457194"/>
            <a:ext cx="6148070" cy="149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697865" algn="l"/>
              </a:tabLst>
            </a:pPr>
            <a:r>
              <a:rPr sz="1450" b="1" spc="-25" dirty="0">
                <a:latin typeface="Garamond"/>
                <a:cs typeface="Garamond"/>
              </a:rPr>
              <a:t>2.2.</a:t>
            </a:r>
            <a:r>
              <a:rPr sz="1450" b="1" spc="-25" dirty="0">
                <a:latin typeface="Times New Roman"/>
                <a:cs typeface="Times New Roman"/>
              </a:rPr>
              <a:t>	</a:t>
            </a:r>
            <a:r>
              <a:rPr sz="1450" b="1" spc="-30" dirty="0">
                <a:latin typeface="Garamond"/>
                <a:cs typeface="Garamond"/>
              </a:rPr>
              <a:t>Risorse</a:t>
            </a:r>
            <a:r>
              <a:rPr sz="1450" b="1" spc="-20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d</a:t>
            </a:r>
            <a:r>
              <a:rPr sz="1450" b="1" spc="-25" dirty="0">
                <a:latin typeface="Garamond"/>
                <a:cs typeface="Garamond"/>
              </a:rPr>
              <a:t>ell</a:t>
            </a:r>
            <a:r>
              <a:rPr sz="1450" b="1" spc="-30" dirty="0">
                <a:latin typeface="Garamond"/>
                <a:cs typeface="Garamond"/>
              </a:rPr>
              <a:t>e</a:t>
            </a:r>
            <a:r>
              <a:rPr sz="1450" b="1" spc="-15" dirty="0">
                <a:latin typeface="Times New Roman"/>
                <a:cs typeface="Times New Roman"/>
              </a:rPr>
              <a:t> </a:t>
            </a:r>
            <a:r>
              <a:rPr sz="1450" b="1" spc="-30" dirty="0">
                <a:latin typeface="Garamond"/>
                <a:cs typeface="Garamond"/>
              </a:rPr>
              <a:t>scuo</a:t>
            </a:r>
            <a:r>
              <a:rPr sz="1450" b="1" spc="-10" dirty="0">
                <a:latin typeface="Garamond"/>
                <a:cs typeface="Garamond"/>
              </a:rPr>
              <a:t>l</a:t>
            </a:r>
            <a:r>
              <a:rPr sz="1450" b="1" spc="-30" dirty="0">
                <a:latin typeface="Garamond"/>
                <a:cs typeface="Garamond"/>
              </a:rPr>
              <a:t>e</a:t>
            </a:r>
            <a:endParaRPr sz="1450">
              <a:latin typeface="Garamond"/>
              <a:cs typeface="Garamond"/>
            </a:endParaRPr>
          </a:p>
          <a:p>
            <a:pPr marL="12700" marR="5080" algn="just">
              <a:lnSpc>
                <a:spcPts val="1350"/>
              </a:lnSpc>
              <a:spcBef>
                <a:spcPts val="1160"/>
              </a:spcBef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i="1" spc="-15" dirty="0">
                <a:latin typeface="Garamond"/>
                <a:cs typeface="Garamond"/>
              </a:rPr>
              <a:t>Ampiezz</a:t>
            </a:r>
            <a:r>
              <a:rPr sz="1200" i="1" spc="-5" dirty="0">
                <a:latin typeface="Garamond"/>
                <a:cs typeface="Garamond"/>
              </a:rPr>
              <a:t>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Garamond"/>
                <a:cs typeface="Garamond"/>
              </a:rPr>
              <a:t>d</a:t>
            </a:r>
            <a:r>
              <a:rPr sz="1200" i="1" spc="-10" dirty="0">
                <a:latin typeface="Garamond"/>
                <a:cs typeface="Garamond"/>
              </a:rPr>
              <a:t>e</a:t>
            </a:r>
            <a:r>
              <a:rPr sz="1200" i="1" spc="-5" dirty="0">
                <a:latin typeface="Garamond"/>
                <a:cs typeface="Garamond"/>
              </a:rPr>
              <a:t>lla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5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scuola</a:t>
            </a:r>
            <a:r>
              <a:rPr sz="1200" i="1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cons</a:t>
            </a:r>
            <a:r>
              <a:rPr sz="1200" dirty="0">
                <a:latin typeface="Garamond"/>
                <a:cs typeface="Garamond"/>
              </a:rPr>
              <a:t>idera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aramond"/>
                <a:cs typeface="Garamond"/>
              </a:rPr>
              <a:t>nu</a:t>
            </a:r>
            <a:r>
              <a:rPr sz="1200" spc="-20" dirty="0">
                <a:latin typeface="Garamond"/>
                <a:cs typeface="Garamond"/>
              </a:rPr>
              <a:t>m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alunn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present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nell’Istituzion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scolastica.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state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suddivise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cinque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fasce.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Nell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prim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tre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fasce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collocano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attualmente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ancor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sotto</a:t>
            </a:r>
            <a:r>
              <a:rPr sz="1200" spc="-15" dirty="0">
                <a:latin typeface="Garamond"/>
                <a:cs typeface="Garamond"/>
              </a:rPr>
              <a:t>dimensionat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</a:t>
            </a:r>
            <a:r>
              <a:rPr sz="1200" spc="5" dirty="0">
                <a:latin typeface="Garamond"/>
                <a:cs typeface="Garamond"/>
              </a:rPr>
              <a:t>l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indicazion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min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steriali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quelle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che,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condizioni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contesto,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hann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Garamond"/>
                <a:cs typeface="Garamond"/>
              </a:rPr>
              <a:t>d</a:t>
            </a:r>
            <a:r>
              <a:rPr sz="1200" spc="-10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rog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rispetto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norm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riferiment</a:t>
            </a:r>
            <a:r>
              <a:rPr sz="1200" spc="-5" dirty="0">
                <a:latin typeface="Garamond"/>
                <a:cs typeface="Garamond"/>
              </a:rPr>
              <a:t>o</a:t>
            </a:r>
            <a:r>
              <a:rPr sz="1200" dirty="0">
                <a:latin typeface="Garamond"/>
                <a:cs typeface="Garamond"/>
              </a:rPr>
              <a:t>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[</a:t>
            </a:r>
            <a:r>
              <a:rPr sz="1200" i="1" dirty="0">
                <a:latin typeface="Garamond"/>
                <a:cs typeface="Garamond"/>
              </a:rPr>
              <a:t>Dati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MIU</a:t>
            </a:r>
            <a:r>
              <a:rPr sz="1200" i="1" spc="-15" dirty="0">
                <a:latin typeface="Garamond"/>
                <a:cs typeface="Garamond"/>
              </a:rPr>
              <a:t>R</a:t>
            </a:r>
            <a:r>
              <a:rPr sz="1200" dirty="0">
                <a:latin typeface="Courier New"/>
                <a:cs typeface="Courier New"/>
              </a:rPr>
              <a:t>]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10–Ampiezz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dell</a:t>
            </a:r>
            <a:r>
              <a:rPr sz="1000" b="1" dirty="0">
                <a:latin typeface="Garamond"/>
                <a:cs typeface="Garamond"/>
              </a:rPr>
              <a:t>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Garamond"/>
                <a:cs typeface="Garamond"/>
              </a:rPr>
              <a:t>scuola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(I_01)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9328" y="4238625"/>
            <a:ext cx="857250" cy="38100"/>
          </a:xfrm>
          <a:custGeom>
            <a:avLst/>
            <a:gdLst/>
            <a:ahLst/>
            <a:cxnLst/>
            <a:rect l="l" t="t" r="r" b="b"/>
            <a:pathLst>
              <a:path w="857250" h="38100">
                <a:moveTo>
                  <a:pt x="0" y="38100"/>
                </a:moveTo>
                <a:lnTo>
                  <a:pt x="857249" y="38100"/>
                </a:lnTo>
                <a:lnTo>
                  <a:pt x="857249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327" y="4276354"/>
            <a:ext cx="856615" cy="132080"/>
          </a:xfrm>
          <a:custGeom>
            <a:avLst/>
            <a:gdLst/>
            <a:ahLst/>
            <a:cxnLst/>
            <a:rect l="l" t="t" r="r" b="b"/>
            <a:pathLst>
              <a:path w="856615" h="132079">
                <a:moveTo>
                  <a:pt x="0" y="131825"/>
                </a:moveTo>
                <a:lnTo>
                  <a:pt x="856487" y="131825"/>
                </a:lnTo>
                <a:lnTo>
                  <a:pt x="856487" y="0"/>
                </a:lnTo>
                <a:lnTo>
                  <a:pt x="0" y="0"/>
                </a:lnTo>
                <a:lnTo>
                  <a:pt x="0" y="131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0089" y="6805431"/>
            <a:ext cx="6075426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390" y="7074485"/>
            <a:ext cx="6147435" cy="129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50"/>
              </a:lnSpc>
            </a:pPr>
            <a:r>
              <a:rPr sz="1200" spc="-5" dirty="0">
                <a:latin typeface="Garamond"/>
                <a:cs typeface="Garamond"/>
              </a:rPr>
              <a:t>L’indicatore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Rapport</a:t>
            </a:r>
            <a:r>
              <a:rPr sz="1200" i="1" dirty="0">
                <a:latin typeface="Garamond"/>
                <a:cs typeface="Garamond"/>
              </a:rPr>
              <a:t>o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s</a:t>
            </a:r>
            <a:r>
              <a:rPr sz="1200" i="1" dirty="0">
                <a:latin typeface="Garamond"/>
                <a:cs typeface="Garamond"/>
              </a:rPr>
              <a:t>t</a:t>
            </a:r>
            <a:r>
              <a:rPr sz="1200" i="1" spc="-5" dirty="0">
                <a:latin typeface="Garamond"/>
                <a:cs typeface="Garamond"/>
              </a:rPr>
              <a:t>u</a:t>
            </a:r>
            <a:r>
              <a:rPr sz="1200" i="1" dirty="0">
                <a:latin typeface="Garamond"/>
                <a:cs typeface="Garamond"/>
              </a:rPr>
              <a:t>d</a:t>
            </a:r>
            <a:r>
              <a:rPr sz="1200" i="1" spc="-5" dirty="0">
                <a:latin typeface="Garamond"/>
                <a:cs typeface="Garamond"/>
              </a:rPr>
              <a:t>enti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4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Garamond"/>
                <a:cs typeface="Garamond"/>
              </a:rPr>
              <a:t>pe</a:t>
            </a:r>
            <a:r>
              <a:rPr sz="1200" i="1" dirty="0">
                <a:latin typeface="Garamond"/>
                <a:cs typeface="Garamond"/>
              </a:rPr>
              <a:t>r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Garamond"/>
                <a:cs typeface="Garamond"/>
              </a:rPr>
              <a:t>insegnant</a:t>
            </a:r>
            <a:r>
              <a:rPr sz="1200" i="1" spc="-5" dirty="0">
                <a:latin typeface="Garamond"/>
                <a:cs typeface="Garamond"/>
              </a:rPr>
              <a:t>e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pi</a:t>
            </a:r>
            <a:r>
              <a:rPr sz="1200" dirty="0">
                <a:latin typeface="Garamond"/>
                <a:cs typeface="Garamond"/>
              </a:rPr>
              <a:t>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utilizzati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ambit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internazionale,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quanto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contribuisce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all'analis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del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misura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in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cui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le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risors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umane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(in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particolar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insegnanti)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s</a:t>
            </a:r>
            <a:r>
              <a:rPr sz="1200" spc="-5" dirty="0">
                <a:latin typeface="Garamond"/>
                <a:cs typeface="Garamond"/>
              </a:rPr>
              <a:t>on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disponibili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Se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il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piccolo</a:t>
            </a:r>
            <a:r>
              <a:rPr sz="1200" spc="-5" dirty="0">
                <a:latin typeface="Garamond"/>
                <a:cs typeface="Garamond"/>
              </a:rPr>
              <a:t>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la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disponi</a:t>
            </a:r>
            <a:r>
              <a:rPr sz="1200" spc="-5" dirty="0">
                <a:latin typeface="Garamond"/>
                <a:cs typeface="Garamond"/>
              </a:rPr>
              <a:t>bilità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gli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è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maggiore.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esempio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scuola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un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rapport</a:t>
            </a:r>
            <a:r>
              <a:rPr sz="1200" dirty="0">
                <a:latin typeface="Garamond"/>
                <a:cs typeface="Garamond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studenti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pe</a:t>
            </a:r>
            <a:r>
              <a:rPr sz="1200" dirty="0">
                <a:latin typeface="Garamond"/>
                <a:cs typeface="Garamond"/>
              </a:rPr>
              <a:t>r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insegnate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di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8,5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</a:t>
            </a:r>
            <a:r>
              <a:rPr sz="1200" spc="-10" dirty="0">
                <a:latin typeface="Garamond"/>
                <a:cs typeface="Garamond"/>
              </a:rPr>
              <a:t>i</a:t>
            </a:r>
            <a:r>
              <a:rPr sz="1200" spc="-5" dirty="0">
                <a:latin typeface="Garamond"/>
                <a:cs typeface="Garamond"/>
              </a:rPr>
              <a:t>gnifica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aramond"/>
                <a:cs typeface="Garamond"/>
              </a:rPr>
              <a:t>che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h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aramond"/>
                <a:cs typeface="Garamond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disposizion</a:t>
            </a:r>
            <a:r>
              <a:rPr sz="1200" dirty="0">
                <a:latin typeface="Garamond"/>
                <a:cs typeface="Garamond"/>
              </a:rPr>
              <a:t>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u</a:t>
            </a:r>
            <a:r>
              <a:rPr sz="1200" dirty="0">
                <a:latin typeface="Garamond"/>
                <a:cs typeface="Garamond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insegnante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ogn</a:t>
            </a:r>
            <a:r>
              <a:rPr sz="1200" dirty="0">
                <a:latin typeface="Garamond"/>
                <a:cs typeface="Garamond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8,5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aramond"/>
                <a:cs typeface="Garamond"/>
              </a:rPr>
              <a:t>stud</a:t>
            </a:r>
            <a:r>
              <a:rPr sz="1200" spc="-15" dirty="0">
                <a:latin typeface="Garamond"/>
                <a:cs typeface="Garamond"/>
              </a:rPr>
              <a:t>e</a:t>
            </a:r>
            <a:r>
              <a:rPr sz="1200" spc="-5" dirty="0">
                <a:latin typeface="Garamond"/>
                <a:cs typeface="Garamond"/>
              </a:rPr>
              <a:t>nti.</a:t>
            </a:r>
            <a:endParaRPr sz="1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95"/>
              </a:spcBef>
            </a:pPr>
            <a:r>
              <a:rPr sz="1000" b="1" dirty="0">
                <a:latin typeface="Garamond"/>
                <a:cs typeface="Garamond"/>
              </a:rPr>
              <a:t>Tabella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11</a:t>
            </a:r>
            <a:r>
              <a:rPr sz="1000" b="1" dirty="0">
                <a:latin typeface="Garamond"/>
                <a:cs typeface="Garamond"/>
              </a:rPr>
              <a:t>–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Rapport</a:t>
            </a:r>
            <a:r>
              <a:rPr sz="1000" b="1" dirty="0">
                <a:latin typeface="Garamond"/>
                <a:cs typeface="Garamond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stud</a:t>
            </a:r>
            <a:r>
              <a:rPr sz="1000" b="1" spc="-10" dirty="0">
                <a:latin typeface="Garamond"/>
                <a:cs typeface="Garamond"/>
              </a:rPr>
              <a:t>e</a:t>
            </a:r>
            <a:r>
              <a:rPr sz="1000" b="1" spc="-5" dirty="0">
                <a:latin typeface="Garamond"/>
                <a:cs typeface="Garamond"/>
              </a:rPr>
              <a:t>nt</a:t>
            </a:r>
            <a:r>
              <a:rPr sz="1000" b="1" dirty="0">
                <a:latin typeface="Garamond"/>
                <a:cs typeface="Garamond"/>
              </a:rPr>
              <a:t>i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pe</a:t>
            </a:r>
            <a:r>
              <a:rPr sz="1000" b="1" dirty="0">
                <a:latin typeface="Garamond"/>
                <a:cs typeface="Garamond"/>
              </a:rPr>
              <a:t>r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insegnant</a:t>
            </a:r>
            <a:r>
              <a:rPr sz="1000" b="1" dirty="0">
                <a:latin typeface="Garamond"/>
                <a:cs typeface="Garamond"/>
              </a:rPr>
              <a:t>e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Garamond"/>
                <a:cs typeface="Garamond"/>
              </a:rPr>
              <a:t>(I_03)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0">
              <a:lnSpc>
                <a:spcPct val="107300"/>
              </a:lnSpc>
            </a:pPr>
            <a:r>
              <a:rPr spc="85" dirty="0"/>
              <a:t>I</a:t>
            </a:r>
            <a:r>
              <a:rPr spc="-15" dirty="0"/>
              <a:t>N</a:t>
            </a:r>
            <a:r>
              <a:rPr spc="-30" dirty="0"/>
              <a:t>VAL</a:t>
            </a:r>
            <a:r>
              <a:rPr spc="-60" dirty="0"/>
              <a:t>S</a:t>
            </a:r>
            <a:r>
              <a:rPr dirty="0"/>
              <a:t>I  </a:t>
            </a:r>
            <a:r>
              <a:rPr spc="-35" dirty="0"/>
              <a:t> </a:t>
            </a:r>
            <a:r>
              <a:rPr spc="5" dirty="0"/>
              <a:t>–</a:t>
            </a:r>
            <a:r>
              <a:rPr spc="50" dirty="0"/>
              <a:t> </a:t>
            </a:r>
            <a:r>
              <a:rPr spc="-30" dirty="0"/>
              <a:t>VAL</a:t>
            </a:r>
            <a:r>
              <a:rPr spc="-55" dirty="0"/>
              <a:t>E</a:t>
            </a:r>
            <a:r>
              <a:rPr spc="10" dirty="0"/>
              <a:t>S</a:t>
            </a:r>
            <a:r>
              <a:rPr spc="-30" dirty="0"/>
              <a:t> V</a:t>
            </a:r>
            <a:r>
              <a:rPr spc="-5" dirty="0"/>
              <a:t>a</a:t>
            </a:r>
            <a:r>
              <a:rPr spc="10" dirty="0"/>
              <a:t>l</a:t>
            </a:r>
            <a:r>
              <a:rPr spc="25" dirty="0"/>
              <a:t>u</a:t>
            </a:r>
            <a:r>
              <a:rPr spc="50" dirty="0"/>
              <a:t>t</a:t>
            </a:r>
            <a:r>
              <a:rPr spc="-5" dirty="0"/>
              <a:t>a</a:t>
            </a:r>
            <a:r>
              <a:rPr spc="-20" dirty="0"/>
              <a:t>z</a:t>
            </a:r>
            <a:r>
              <a:rPr spc="5" dirty="0"/>
              <a:t>io</a:t>
            </a:r>
            <a:r>
              <a:rPr spc="25" dirty="0"/>
              <a:t>n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5" dirty="0"/>
              <a:t>e</a:t>
            </a:r>
            <a:r>
              <a:rPr spc="35" dirty="0"/>
              <a:t> </a:t>
            </a:r>
            <a:r>
              <a:rPr spc="-60" dirty="0"/>
              <a:t>S</a:t>
            </a:r>
            <a:r>
              <a:rPr spc="15" dirty="0"/>
              <a:t>vi</a:t>
            </a:r>
            <a:r>
              <a:rPr spc="20" dirty="0"/>
              <a:t>lupp</a:t>
            </a:r>
            <a:r>
              <a:rPr spc="5" dirty="0"/>
              <a:t>o</a:t>
            </a:r>
            <a:r>
              <a:rPr spc="45" dirty="0"/>
              <a:t> </a:t>
            </a:r>
            <a:r>
              <a:rPr spc="20" dirty="0"/>
              <a:t>d</a:t>
            </a:r>
            <a:r>
              <a:rPr spc="-5" dirty="0"/>
              <a:t>e</a:t>
            </a:r>
            <a:r>
              <a:rPr spc="10" dirty="0"/>
              <a:t>ll</a:t>
            </a:r>
            <a:r>
              <a:rPr spc="5" dirty="0"/>
              <a:t>a</a:t>
            </a:r>
            <a:r>
              <a:rPr spc="30" dirty="0"/>
              <a:t> </a:t>
            </a:r>
            <a:r>
              <a:rPr spc="-60" dirty="0"/>
              <a:t>S</a:t>
            </a:r>
            <a:r>
              <a:rPr spc="-10" dirty="0"/>
              <a:t>c</a:t>
            </a:r>
            <a:r>
              <a:rPr spc="25" dirty="0"/>
              <a:t>u</a:t>
            </a:r>
            <a:r>
              <a:rPr spc="5" dirty="0"/>
              <a:t>o</a:t>
            </a:r>
            <a:r>
              <a:rPr spc="10" dirty="0"/>
              <a:t>l</a:t>
            </a:r>
            <a:r>
              <a:rPr spc="5" dirty="0"/>
              <a:t>a</a:t>
            </a:r>
            <a:r>
              <a:rPr dirty="0">
                <a:hlinkClick r:id="rId4"/>
              </a:rPr>
              <a:t> </a:t>
            </a:r>
            <a:r>
              <a:rPr spc="20" dirty="0">
                <a:hlinkClick r:id="rId4"/>
              </a:rPr>
              <a:t>h</a:t>
            </a:r>
            <a:r>
              <a:rPr spc="50" dirty="0">
                <a:hlinkClick r:id="rId4"/>
              </a:rPr>
              <a:t>t</a:t>
            </a:r>
            <a:r>
              <a:rPr spc="45" dirty="0">
                <a:hlinkClick r:id="rId4"/>
              </a:rPr>
              <a:t>t</a:t>
            </a:r>
            <a:r>
              <a:rPr spc="20" dirty="0">
                <a:hlinkClick r:id="rId4"/>
              </a:rPr>
              <a:t>p</a:t>
            </a:r>
            <a:r>
              <a:rPr spc="65" dirty="0">
                <a:hlinkClick r:id="rId4"/>
              </a:rPr>
              <a:t>:</a:t>
            </a:r>
            <a:r>
              <a:rPr spc="90" dirty="0">
                <a:hlinkClick r:id="rId4"/>
              </a:rPr>
              <a:t>/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45" dirty="0">
                <a:hlinkClick r:id="rId4"/>
              </a:rPr>
              <a:t>www</a:t>
            </a:r>
            <a:r>
              <a:rPr spc="25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25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spc="30" dirty="0">
                <a:hlinkClick r:id="rId4"/>
              </a:rPr>
              <a:t>.</a:t>
            </a:r>
            <a:r>
              <a:rPr spc="5" dirty="0">
                <a:hlinkClick r:id="rId4"/>
              </a:rPr>
              <a:t>i</a:t>
            </a:r>
            <a:r>
              <a:rPr spc="45" dirty="0">
                <a:hlinkClick r:id="rId4"/>
              </a:rPr>
              <a:t>t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5" dirty="0">
                <a:hlinkClick r:id="rId4"/>
              </a:rPr>
              <a:t>i</a:t>
            </a:r>
            <a:r>
              <a:rPr spc="20" dirty="0">
                <a:hlinkClick r:id="rId4"/>
              </a:rPr>
              <a:t>n</a:t>
            </a:r>
            <a:r>
              <a:rPr spc="15" dirty="0">
                <a:hlinkClick r:id="rId4"/>
              </a:rPr>
              <a:t>v</a:t>
            </a:r>
            <a:r>
              <a:rPr spc="-5"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25" dirty="0">
                <a:hlinkClick r:id="rId4"/>
              </a:rPr>
              <a:t>s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20" dirty="0">
                <a:hlinkClick r:id="rId4"/>
              </a:rPr>
              <a:t> </a:t>
            </a:r>
            <a:r>
              <a:rPr spc="35" dirty="0">
                <a:hlinkClick r:id="rId4"/>
              </a:rPr>
              <a:t>r</a:t>
            </a:r>
            <a:r>
              <a:rPr spc="5" dirty="0">
                <a:hlinkClick r:id="rId4"/>
              </a:rPr>
              <a:t>i</a:t>
            </a:r>
            <a:r>
              <a:rPr dirty="0">
                <a:hlinkClick r:id="rId4"/>
              </a:rPr>
              <a:t>/</a:t>
            </a:r>
            <a:r>
              <a:rPr spc="-114" dirty="0">
                <a:hlinkClick r:id="rId4"/>
              </a:rPr>
              <a:t> </a:t>
            </a:r>
            <a:r>
              <a:rPr spc="15" dirty="0">
                <a:hlinkClick r:id="rId4"/>
              </a:rPr>
              <a:t>v</a:t>
            </a:r>
            <a:r>
              <a:rPr dirty="0">
                <a:hlinkClick r:id="rId4"/>
              </a:rPr>
              <a:t>a</a:t>
            </a:r>
            <a:r>
              <a:rPr spc="10" dirty="0">
                <a:hlinkClick r:id="rId4"/>
              </a:rPr>
              <a:t>l</a:t>
            </a:r>
            <a:r>
              <a:rPr spc="-5" dirty="0">
                <a:hlinkClick r:id="rId4"/>
              </a:rPr>
              <a:t>e</a:t>
            </a:r>
            <a:r>
              <a:rPr spc="-25" dirty="0">
                <a:hlinkClick r:id="rId4"/>
              </a:rPr>
              <a:t>s</a:t>
            </a:r>
            <a:r>
              <a:rPr dirty="0">
                <a:hlinkClick r:id="rId4"/>
              </a:rPr>
              <a:t>/</a:t>
            </a:r>
            <a:r>
              <a:rPr dirty="0"/>
              <a:t> </a:t>
            </a:r>
            <a:r>
              <a:rPr spc="-75" dirty="0"/>
              <a:t> </a:t>
            </a:r>
            <a:r>
              <a:rPr spc="5" dirty="0"/>
              <a:t>-</a:t>
            </a:r>
            <a:r>
              <a:rPr spc="75" dirty="0"/>
              <a:t> </a:t>
            </a:r>
            <a:r>
              <a:rPr spc="-5" dirty="0"/>
              <a:t>e</a:t>
            </a:r>
            <a:r>
              <a:rPr spc="35" dirty="0"/>
              <a:t>-m</a:t>
            </a:r>
            <a:r>
              <a:rPr spc="-5" dirty="0"/>
              <a:t>a</a:t>
            </a:r>
            <a:r>
              <a:rPr spc="10" dirty="0"/>
              <a:t>i</a:t>
            </a:r>
            <a:r>
              <a:rPr spc="5" dirty="0"/>
              <a:t>l</a:t>
            </a:r>
            <a:r>
              <a:rPr dirty="0"/>
              <a:t>: </a:t>
            </a:r>
            <a:r>
              <a:rPr spc="-100" dirty="0"/>
              <a:t> </a:t>
            </a:r>
            <a:r>
              <a:rPr spc="15" dirty="0">
                <a:hlinkClick r:id="rId5"/>
              </a:rPr>
              <a:t>v</a:t>
            </a:r>
            <a:r>
              <a:rPr dirty="0">
                <a:hlinkClick r:id="rId5"/>
              </a:rPr>
              <a:t>a</a:t>
            </a:r>
            <a:r>
              <a:rPr spc="5" dirty="0">
                <a:hlinkClick r:id="rId5"/>
              </a:rPr>
              <a:t>l</a:t>
            </a:r>
            <a:r>
              <a:rPr dirty="0">
                <a:hlinkClick r:id="rId5"/>
              </a:rPr>
              <a:t>e</a:t>
            </a:r>
            <a:r>
              <a:rPr spc="-25" dirty="0">
                <a:hlinkClick r:id="rId5"/>
              </a:rPr>
              <a:t>s</a:t>
            </a:r>
            <a:r>
              <a:rPr spc="-45" dirty="0">
                <a:hlinkClick r:id="rId5"/>
              </a:rPr>
              <a:t>@</a:t>
            </a:r>
            <a:r>
              <a:rPr spc="10" dirty="0">
                <a:hlinkClick r:id="rId5"/>
              </a:rPr>
              <a:t>i</a:t>
            </a:r>
            <a:r>
              <a:rPr spc="20" dirty="0">
                <a:hlinkClick r:id="rId5"/>
              </a:rPr>
              <a:t>n</a:t>
            </a:r>
            <a:r>
              <a:rPr spc="15" dirty="0">
                <a:hlinkClick r:id="rId5"/>
              </a:rPr>
              <a:t>v</a:t>
            </a:r>
            <a:r>
              <a:rPr spc="-5" dirty="0">
                <a:hlinkClick r:id="rId5"/>
              </a:rPr>
              <a:t>a</a:t>
            </a:r>
            <a:r>
              <a:rPr spc="10" dirty="0">
                <a:hlinkClick r:id="rId5"/>
              </a:rPr>
              <a:t>l</a:t>
            </a:r>
            <a:r>
              <a:rPr spc="-25" dirty="0">
                <a:hlinkClick r:id="rId5"/>
              </a:rPr>
              <a:t>s</a:t>
            </a:r>
            <a:r>
              <a:rPr spc="10" dirty="0">
                <a:hlinkClick r:id="rId5"/>
              </a:rPr>
              <a:t>i</a:t>
            </a:r>
            <a:r>
              <a:rPr spc="25" dirty="0">
                <a:hlinkClick r:id="rId5"/>
              </a:rPr>
              <a:t>.</a:t>
            </a:r>
            <a:r>
              <a:rPr spc="10" dirty="0">
                <a:hlinkClick r:id="rId5"/>
              </a:rPr>
              <a:t>i</a:t>
            </a:r>
            <a:r>
              <a:rPr dirty="0">
                <a:hlinkClick r:id="rId5"/>
              </a:rPr>
              <a:t>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35990" y="9624578"/>
            <a:ext cx="284480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2.3.</a:t>
            </a:r>
            <a:endParaRPr sz="145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93191" y="9624578"/>
            <a:ext cx="789940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25" dirty="0">
                <a:latin typeface="Garamond"/>
                <a:cs typeface="Garamond"/>
              </a:rPr>
              <a:t>Biblioteca</a:t>
            </a:r>
            <a:endParaRPr sz="1450">
              <a:latin typeface="Garamond"/>
              <a:cs typeface="Garamon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138168"/>
              </p:ext>
            </p:extLst>
          </p:nvPr>
        </p:nvGraphicFramePr>
        <p:xfrm>
          <a:off x="700404" y="1388501"/>
          <a:ext cx="6139431" cy="602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0900"/>
                <a:gridCol w="1108328"/>
                <a:gridCol w="870203"/>
              </a:tblGrid>
              <a:tr h="362330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184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24002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Contr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lon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student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euro)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13,7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1843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r>
                        <a:rPr sz="1200" dirty="0">
                          <a:latin typeface="Garamond"/>
                          <a:cs typeface="Garamond"/>
                        </a:rPr>
                        <a:t>€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367218"/>
              </p:ext>
            </p:extLst>
          </p:nvPr>
        </p:nvGraphicFramePr>
        <p:xfrm>
          <a:off x="700404" y="3947297"/>
          <a:ext cx="6139431" cy="24300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965"/>
                <a:gridCol w="3856100"/>
                <a:gridCol w="1412366"/>
              </a:tblGrid>
              <a:tr h="251459">
                <a:tc gridSpan="2"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60">
                <a:tc rowSpan="6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Validi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di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99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al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31,1%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22,4%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ni 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oltre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0413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413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3359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Manc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0,0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46354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8312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i="1" dirty="0">
                          <a:latin typeface="Arial"/>
                          <a:cs typeface="Arial"/>
                        </a:rPr>
                        <a:t>Tot</a:t>
                      </a:r>
                      <a:r>
                        <a:rPr sz="900" b="1" i="1" spc="-5" dirty="0">
                          <a:latin typeface="Arial"/>
                          <a:cs typeface="Arial"/>
                        </a:rPr>
                        <a:t>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Arial"/>
                          <a:cs typeface="Arial"/>
                        </a:rPr>
                        <a:t>100,0%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6354">
                      <a:solidFill>
                        <a:srgbClr val="FFFFFF"/>
                      </a:solidFill>
                      <a:prstDash val="solid"/>
                    </a:lnT>
                    <a:lnB w="56895">
                      <a:solidFill>
                        <a:srgbClr val="9ACCFF"/>
                      </a:solidFill>
                      <a:prstDash val="solid"/>
                    </a:lnB>
                  </a:tcPr>
                </a:tc>
              </a:tr>
              <a:tr h="379534">
                <a:tc gridSpan="2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9463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5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D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90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000" spc="-5" dirty="0">
                          <a:latin typeface="Courier New"/>
                          <a:cs typeface="Courier New"/>
                        </a:rPr>
                        <a:t> 1099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algn="ctr">
                        <a:lnSpc>
                          <a:spcPts val="1165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alunni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9463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9ACC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20997"/>
              </p:ext>
            </p:extLst>
          </p:nvPr>
        </p:nvGraphicFramePr>
        <p:xfrm>
          <a:off x="713358" y="8360795"/>
          <a:ext cx="6129524" cy="1054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3814"/>
                <a:gridCol w="715898"/>
                <a:gridCol w="705611"/>
                <a:gridCol w="854201"/>
              </a:tblGrid>
              <a:tr h="351281">
                <a:tc>
                  <a:txBody>
                    <a:bodyPr/>
                    <a:lstStyle/>
                    <a:p>
                      <a:endParaRPr sz="1000" dirty="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 marR="137795" indent="-37465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Numero 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3355" indent="889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Med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scuo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56895">
                      <a:solidFill>
                        <a:srgbClr val="FFFFFF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900" b="1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dirty="0" err="1">
                          <a:latin typeface="Arial"/>
                          <a:cs typeface="Arial"/>
                        </a:rPr>
                        <a:t>uol</a:t>
                      </a:r>
                      <a:r>
                        <a:rPr sz="900" b="1" spc="-5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 smtClean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6415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090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port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pri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827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(99,4%)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10,41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46989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12,25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6415">
                      <a:solidFill>
                        <a:srgbClr val="000000"/>
                      </a:solidFill>
                      <a:prstDash val="solid"/>
                    </a:lnT>
                    <a:lnB w="10413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port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stu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 i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 –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ari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557">
                      <a:solidFill>
                        <a:srgbClr val="000000"/>
                      </a:solidFill>
                      <a:prstDash val="solid"/>
                    </a:lnL>
                    <a:lnR w="2641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763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6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(99,3%)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41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9,34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6989">
                      <a:solidFill>
                        <a:srgbClr val="FFFFFF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ourier New"/>
                          <a:cs typeface="Courier New"/>
                        </a:rPr>
                        <a:t>n.d.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0413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9A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13558</Words>
  <Application>Microsoft Office PowerPoint</Application>
  <PresentationFormat>Personalizzato</PresentationFormat>
  <Paragraphs>2359</Paragraphs>
  <Slides>50</Slides>
  <Notes>50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1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Administrator</cp:lastModifiedBy>
  <cp:revision>10</cp:revision>
  <dcterms:created xsi:type="dcterms:W3CDTF">2015-01-19T09:03:57Z</dcterms:created>
  <dcterms:modified xsi:type="dcterms:W3CDTF">2015-01-19T11:14:19Z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2015-01-19T00:00:00Z</vt:filetime>
  </property>
  <property fmtid="{D5CDD505-2E9C-101B-9397-08002B2CF9AE}" pid="3" name="LastSaved">
    <vt:filetime>2015-01-19T00:00:00Z</vt:filetime>
  </property>
</Properties>
</file>